
<file path=[Content_Types].xml><?xml version="1.0" encoding="utf-8"?>
<Types xmlns="http://schemas.openxmlformats.org/package/2006/content-types">
  <Default ContentType="application/vnd.openxmlformats-officedocument.spreadsheetml.sheet" Extension="xlsx"/>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4.xml"/>
  <Override ContentType="application/vnd.openxmlformats-officedocument.drawingml.chart+xml" PartName="/ppt/charts/char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12192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iPviJo3WxvriY8iyJHBfLdDIB4p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Chelsea Seeber"/>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customschemas.google.com/relationships/presentationmetadata" Target="metadata"/><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doughnutChart>
        <c:varyColors val="1"/>
        <c:ser>
          <c:idx val="0"/>
          <c:order val="0"/>
          <c:tx>
            <c:strRef>
              <c:f>Sheet1!$B$1</c:f>
              <c:strCache>
                <c:ptCount val="1"/>
                <c:pt idx="0">
                  <c:v>Pages</c:v>
                </c:pt>
              </c:strCache>
            </c:strRef>
          </c:tx>
          <c:spPr>
            <a:solidFill>
              <a:schemeClr val="accent1"/>
            </a:solidFill>
            <a:ln w="9525" cap="flat">
              <a:solidFill>
                <a:srgbClr val="F9F9F9"/>
              </a:solidFill>
              <a:prstDash val="solid"/>
              <a:round/>
            </a:ln>
            <a:effectLst/>
          </c:spPr>
          <c:dPt>
            <c:idx val="0"/>
            <c:bubble3D val="0"/>
            <c:spPr>
              <a:solidFill>
                <a:srgbClr val="861F41"/>
              </a:solidFill>
              <a:effectLst/>
            </c:spPr>
          </c:dPt>
          <c:dPt>
            <c:idx val="1"/>
            <c:bubble3D val="0"/>
            <c:spPr>
              <a:solidFill>
                <a:srgbClr val="E57200"/>
              </a:solidFill>
              <a:effectLst/>
            </c:spPr>
          </c:dPt>
          <c:dPt>
            <c:idx val="2"/>
            <c:bubble3D val="0"/>
            <c:spPr>
              <a:solidFill>
                <a:srgbClr val="56616B"/>
              </a:solidFill>
              <a:effectLst/>
            </c:spPr>
          </c:dPt>
          <c:dPt>
            <c:idx val="3"/>
            <c:bubble3D val="0"/>
            <c:spPr>
              <a:solidFill>
                <a:srgbClr val="88A8C8"/>
              </a:solidFill>
              <a:effectLst/>
            </c:spPr>
          </c:dPt>
          <c:dPt>
            <c:idx val="4"/>
            <c:bubble3D val="0"/>
            <c:spPr>
              <a:solidFill>
                <a:srgbClr val="559C73"/>
              </a:solidFill>
              <a:effectLst/>
            </c:spPr>
          </c:dPt>
          <c:dPt>
            <c:idx val="5"/>
            <c:bubble3D val="0"/>
            <c:spPr>
              <a:solidFill>
                <a:srgbClr val="D7A32E"/>
              </a:solidFill>
              <a:effectLst/>
            </c:spPr>
          </c:dPt>
          <c:dPt>
            <c:idx val="6"/>
            <c:bubble3D val="0"/>
            <c:spPr>
              <a:solidFill>
                <a:srgbClr val="BFB7AF"/>
              </a:solidFill>
              <a:effectLst/>
            </c:spPr>
          </c:dPt>
          <c:dPt>
            <c:idx val="7"/>
            <c:bubble3D val="0"/>
            <c:spPr>
              <a:solidFill>
                <a:srgbClr val="9A9A9A"/>
              </a:solidFill>
              <a:effectLst/>
            </c:spPr>
          </c:dPt>
          <c:dLbls>
            <c:dLbl>
              <c:idx val="0"/>
              <c:numFmt formatCode="0%" sourceLinked="0"/>
              <c:spPr/>
              <c:txPr>
                <a:bodyPr/>
                <a:lstStyle/>
                <a:p>
                  <a:pPr>
                    <a:defRPr sz="1200" b="0" i="0" u="none" strike="noStrike">
                      <a:solidFill>
                        <a:srgbClr val="000000"/>
                      </a:solidFill>
                      <a:latin typeface="Arial"/>
                    </a:defRPr>
                  </a:pPr>
                </a:p>
              </c:txPr>
              <c:showLegendKey val="0"/>
              <c:showVal val="0"/>
              <c:showCatName val="0"/>
              <c:showSerName val="0"/>
              <c:showPercent val="1"/>
              <c:showBubbleSize val="0"/>
            </c:dLbl>
            <c:dLbl>
              <c:idx val="1"/>
              <c:numFmt formatCode="0%" sourceLinked="0"/>
              <c:spPr/>
              <c:txPr>
                <a:bodyPr/>
                <a:lstStyle/>
                <a:p>
                  <a:pPr>
                    <a:defRPr sz="1200" b="0" i="0" u="none" strike="noStrike">
                      <a:solidFill>
                        <a:srgbClr val="000000"/>
                      </a:solidFill>
                      <a:latin typeface="Arial"/>
                    </a:defRPr>
                  </a:pPr>
                </a:p>
              </c:txPr>
              <c:showLegendKey val="0"/>
              <c:showVal val="0"/>
              <c:showCatName val="0"/>
              <c:showSerName val="0"/>
              <c:showPercent val="1"/>
              <c:showBubbleSize val="0"/>
            </c:dLbl>
            <c:dLbl>
              <c:idx val="2"/>
              <c:numFmt formatCode="0%" sourceLinked="0"/>
              <c:spPr/>
              <c:txPr>
                <a:bodyPr/>
                <a:lstStyle/>
                <a:p>
                  <a:pPr>
                    <a:defRPr sz="1200" b="0" i="0" u="none" strike="noStrike">
                      <a:solidFill>
                        <a:srgbClr val="000000"/>
                      </a:solidFill>
                      <a:latin typeface="Arial"/>
                    </a:defRPr>
                  </a:pPr>
                </a:p>
              </c:txPr>
              <c:showLegendKey val="0"/>
              <c:showVal val="0"/>
              <c:showCatName val="0"/>
              <c:showSerName val="0"/>
              <c:showPercent val="1"/>
              <c:showBubbleSize val="0"/>
            </c:dLbl>
            <c:dLbl>
              <c:idx val="3"/>
              <c:numFmt formatCode="0%" sourceLinked="0"/>
              <c:spPr/>
              <c:txPr>
                <a:bodyPr/>
                <a:lstStyle/>
                <a:p>
                  <a:pPr>
                    <a:defRPr sz="1200" b="0" i="0" u="none" strike="noStrike">
                      <a:solidFill>
                        <a:srgbClr val="000000"/>
                      </a:solidFill>
                      <a:latin typeface="Arial"/>
                    </a:defRPr>
                  </a:pPr>
                </a:p>
              </c:txPr>
              <c:showLegendKey val="0"/>
              <c:showVal val="0"/>
              <c:showCatName val="0"/>
              <c:showSerName val="0"/>
              <c:showPercent val="1"/>
              <c:showBubbleSize val="0"/>
            </c:dLbl>
            <c:dLbl>
              <c:idx val="4"/>
              <c:numFmt formatCode="0%" sourceLinked="0"/>
              <c:spPr/>
              <c:txPr>
                <a:bodyPr/>
                <a:lstStyle/>
                <a:p>
                  <a:pPr>
                    <a:defRPr sz="1200" b="0" i="0" u="none" strike="noStrike">
                      <a:solidFill>
                        <a:srgbClr val="000000"/>
                      </a:solidFill>
                      <a:latin typeface="Arial"/>
                    </a:defRPr>
                  </a:pPr>
                </a:p>
              </c:txPr>
              <c:showLegendKey val="0"/>
              <c:showVal val="0"/>
              <c:showCatName val="0"/>
              <c:showSerName val="0"/>
              <c:showPercent val="1"/>
              <c:showBubbleSize val="0"/>
            </c:dLbl>
            <c:dLbl>
              <c:idx val="5"/>
              <c:numFmt formatCode="0%" sourceLinked="0"/>
              <c:spPr/>
              <c:txPr>
                <a:bodyPr/>
                <a:lstStyle/>
                <a:p>
                  <a:pPr>
                    <a:defRPr sz="1200" b="0" i="0" u="none" strike="noStrike">
                      <a:solidFill>
                        <a:srgbClr val="000000"/>
                      </a:solidFill>
                      <a:latin typeface="Arial"/>
                    </a:defRPr>
                  </a:pPr>
                </a:p>
              </c:txPr>
              <c:showLegendKey val="0"/>
              <c:showVal val="0"/>
              <c:showCatName val="0"/>
              <c:showSerName val="0"/>
              <c:showPercent val="1"/>
              <c:showBubbleSize val="0"/>
            </c:dLbl>
            <c:dLbl>
              <c:idx val="6"/>
              <c:numFmt formatCode="0%" sourceLinked="0"/>
              <c:spPr/>
              <c:txPr>
                <a:bodyPr/>
                <a:lstStyle/>
                <a:p>
                  <a:pPr>
                    <a:defRPr sz="1200" b="0" i="0" u="none" strike="noStrike">
                      <a:solidFill>
                        <a:srgbClr val="000000"/>
                      </a:solidFill>
                      <a:latin typeface="Arial"/>
                    </a:defRPr>
                  </a:pPr>
                </a:p>
              </c:txPr>
              <c:showLegendKey val="0"/>
              <c:showVal val="0"/>
              <c:showCatName val="0"/>
              <c:showSerName val="0"/>
              <c:showPercent val="1"/>
              <c:showBubbleSize val="0"/>
            </c:dLbl>
            <c:dLbl>
              <c:idx val="7"/>
              <c:numFmt formatCode="0%" sourceLinked="0"/>
              <c:spPr/>
              <c:txPr>
                <a:bodyPr/>
                <a:lstStyle/>
                <a:p>
                  <a:pPr>
                    <a:defRPr sz="1200" b="0" i="0" u="none" strike="noStrike">
                      <a:solidFill>
                        <a:srgbClr val="000000"/>
                      </a:solidFill>
                      <a:latin typeface="Arial"/>
                    </a:defRPr>
                  </a:pPr>
                </a:p>
              </c:txPr>
              <c:showLegendKey val="0"/>
              <c:showVal val="0"/>
              <c:showCatName val="0"/>
              <c:showSerName val="0"/>
              <c:showPercent val="1"/>
              <c:showBubbleSize val="0"/>
            </c:dLbl>
            <c:numFmt formatCode="0%"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Sheet1!$A$2:$A$9</c:f>
              <c:strCache>
                <c:ptCount val="8"/>
                <c:pt idx="0">
                  <c:v>Research</c:v>
                </c:pt>
                <c:pt idx="1">
                  <c:v>People</c:v>
                </c:pt>
                <c:pt idx="2">
                  <c:v>Engage</c:v>
                </c:pt>
                <c:pt idx="3">
                  <c:v>Academic</c:v>
                </c:pt>
                <c:pt idx="4">
                  <c:v>About</c:v>
                </c:pt>
                <c:pt idx="5">
                  <c:v>Content</c:v>
                </c:pt>
                <c:pt idx="6">
                  <c:v>Find Your Future Here</c:v>
                </c:pt>
                <c:pt idx="7">
                  <c:v>Home</c:v>
                </c:pt>
              </c:strCache>
            </c:strRef>
          </c:cat>
          <c:val>
            <c:numRef>
              <c:f>Sheet1!$B$2:$B$9</c:f>
              <c:numCache>
                <c:ptCount val="8"/>
                <c:pt idx="0">
                  <c:v>180</c:v>
                </c:pt>
                <c:pt idx="1">
                  <c:v>151</c:v>
                </c:pt>
                <c:pt idx="2">
                  <c:v>32</c:v>
                </c:pt>
                <c:pt idx="3">
                  <c:v>18</c:v>
                </c:pt>
                <c:pt idx="4">
                  <c:v>8</c:v>
                </c:pt>
                <c:pt idx="5">
                  <c:v>7</c:v>
                </c:pt>
                <c:pt idx="6">
                  <c:v>2</c:v>
                </c:pt>
                <c:pt idx="7">
                  <c:v>1</c:v>
                </c:pt>
              </c:numCache>
            </c:numRef>
          </c:val>
        </c:ser>
        <c:firstSliceAng val="0"/>
        <c:holeSize val="58"/>
      </c:doughnutChart>
      <c:spPr>
        <a:noFill/>
        <a:ln>
          <a:noFill/>
        </a:ln>
        <a:effectLst/>
      </c:spPr>
    </c:plotArea>
    <c:legend>
      <c:legendPos val="r"/>
      <c:overlay val="0"/>
    </c:legend>
    <c:plotVisOnly val="1"/>
    <c:dispBlanksAs val="span"/>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Pages by top folder</c:v>
                </c:pt>
              </c:strCache>
            </c:strRef>
          </c:tx>
          <c:spPr>
            <a:solidFill>
              <a:srgbClr val="861F41"/>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cat>
            <c:multiLvlStrRef>
              <c:f>Sheet1!$A$2:$A$9</c:f>
              <c:multiLvlStrCache>
                <c:ptCount val="8"/>
                <c:lvl>
                  <c:pt idx="0">
                    <c:v>Research</c:v>
                  </c:pt>
                  <c:pt idx="1">
                    <c:v>People</c:v>
                  </c:pt>
                  <c:pt idx="2">
                    <c:v>Engage</c:v>
                  </c:pt>
                  <c:pt idx="3">
                    <c:v>Academic</c:v>
                  </c:pt>
                  <c:pt idx="4">
                    <c:v>About</c:v>
                  </c:pt>
                  <c:pt idx="5">
                    <c:v>Content</c:v>
                  </c:pt>
                  <c:pt idx="6">
                    <c:v>Find Your Future Here</c:v>
                  </c:pt>
                  <c:pt idx="7">
                    <c:v>Home</c:v>
                  </c:pt>
                </c:lvl>
              </c:multiLvlStrCache>
            </c:multiLvlStrRef>
          </c:cat>
          <c:val>
            <c:numRef>
              <c:f>Sheet1!$B$2:$B$9</c:f>
              <c:numCache>
                <c:formatCode>General</c:formatCode>
                <c:ptCount val="8"/>
                <c:pt idx="0">
                  <c:v>180</c:v>
                </c:pt>
                <c:pt idx="1">
                  <c:v>151</c:v>
                </c:pt>
                <c:pt idx="2">
                  <c:v>32</c:v>
                </c:pt>
                <c:pt idx="3">
                  <c:v>18</c:v>
                </c:pt>
                <c:pt idx="4">
                  <c:v>8</c:v>
                </c:pt>
                <c:pt idx="5">
                  <c:v>7</c:v>
                </c:pt>
                <c:pt idx="6">
                  <c:v>2</c:v>
                </c:pt>
                <c:pt idx="7">
                  <c:v>1</c:v>
                </c:pt>
              </c:numCache>
            </c:numRef>
          </c:val>
        </c:ser>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800" b="0" i="0" u="none" strike="noStrike">
                <a:solidFill>
                  <a:srgbClr val="000000"/>
                </a:solidFill>
                <a:latin typeface="Aptos"/>
              </a:defRPr>
            </a:pPr>
            <a:endParaRPr lang="en-US"/>
          </a:p>
        </c:txPr>
        <c:crossAx val="2094734552"/>
        <c:crosses val="autoZero"/>
        <c:auto val="1"/>
        <c:lblAlgn val="ctr"/>
        <c:noMultiLvlLbl val="1"/>
      </c:catAx>
      <c:valAx>
        <c:axId val="2094734552"/>
        <c:scaling>
          <c:orientation val="minMax"/>
          <c:min val="0"/>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800" b="0" i="0" u="none" strike="noStrike">
                <a:solidFill>
                  <a:srgbClr val="000000"/>
                </a:solidFill>
                <a:latin typeface="Aptos"/>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Workbook issue totals</c:v>
                </c:pt>
              </c:strCache>
            </c:strRef>
          </c:tx>
          <c:spPr>
            <a:solidFill>
              <a:srgbClr val="E57200"/>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cat>
            <c:multiLvlStrRef>
              <c:f>Sheet1!$A$2:$A$7</c:f>
              <c:multiLvlStrCache>
                <c:ptCount val="6"/>
                <c:lvl>
                  <c:pt idx="0">
                    <c:v>SEO</c:v>
                  </c:pt>
                  <c:pt idx="1">
                    <c:v>Governance</c:v>
                  </c:pt>
                  <c:pt idx="2">
                    <c:v>Broken links</c:v>
                  </c:pt>
                  <c:pt idx="3">
                    <c:v>Best practices</c:v>
                  </c:pt>
                  <c:pt idx="4">
                    <c:v>Accessibility</c:v>
                  </c:pt>
                  <c:pt idx="5">
                    <c:v>Misspellings</c:v>
                  </c:pt>
                </c:lvl>
              </c:multiLvlStrCache>
            </c:multiLvlStrRef>
          </c:cat>
          <c:val>
            <c:numRef>
              <c:f>Sheet1!$B$2:$B$7</c:f>
              <c:numCache>
                <c:formatCode>General</c:formatCode>
                <c:ptCount val="6"/>
                <c:pt idx="0">
                  <c:v>569</c:v>
                </c:pt>
                <c:pt idx="1">
                  <c:v>609</c:v>
                </c:pt>
                <c:pt idx="2">
                  <c:v>425</c:v>
                </c:pt>
                <c:pt idx="3">
                  <c:v>368</c:v>
                </c:pt>
                <c:pt idx="4">
                  <c:v>252</c:v>
                </c:pt>
                <c:pt idx="5">
                  <c:v>150</c:v>
                </c:pt>
              </c:numCache>
            </c:numRef>
          </c:val>
        </c:ser>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800" b="0" i="0" u="none" strike="noStrike">
                <a:solidFill>
                  <a:srgbClr val="000000"/>
                </a:solidFill>
                <a:latin typeface="Aptos"/>
              </a:defRPr>
            </a:pPr>
            <a:endParaRPr lang="en-US"/>
          </a:p>
        </c:txPr>
        <c:crossAx val="2094734552"/>
        <c:crosses val="autoZero"/>
        <c:auto val="1"/>
        <c:lblAlgn val="ctr"/>
        <c:noMultiLvlLbl val="1"/>
      </c:catAx>
      <c:valAx>
        <c:axId val="2094734552"/>
        <c:scaling>
          <c:orientation val="minMax"/>
          <c:min val="0"/>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800" b="0" i="0" u="none" strike="noStrike">
                <a:solidFill>
                  <a:srgbClr val="000000"/>
                </a:solidFill>
                <a:latin typeface="Aptos"/>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Risk flags by top folder</c:v>
                </c:pt>
              </c:strCache>
            </c:strRef>
          </c:tx>
          <c:spPr>
            <a:solidFill>
              <a:srgbClr val="861F41"/>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cat>
            <c:multiLvlStrRef>
              <c:f>Sheet1!$A$2:$A$9</c:f>
              <c:multiLvlStrCache>
                <c:ptCount val="8"/>
                <c:lvl>
                  <c:pt idx="0">
                    <c:v>Research</c:v>
                  </c:pt>
                  <c:pt idx="1">
                    <c:v>People</c:v>
                  </c:pt>
                  <c:pt idx="2">
                    <c:v>Engage</c:v>
                  </c:pt>
                  <c:pt idx="3">
                    <c:v>Academic</c:v>
                  </c:pt>
                  <c:pt idx="4">
                    <c:v>About</c:v>
                  </c:pt>
                  <c:pt idx="5">
                    <c:v>Content</c:v>
                  </c:pt>
                  <c:pt idx="6">
                    <c:v>Find Your Future Here</c:v>
                  </c:pt>
                  <c:pt idx="7">
                    <c:v>Home</c:v>
                  </c:pt>
                </c:lvl>
              </c:multiLvlStrCache>
            </c:multiLvlStrRef>
          </c:cat>
          <c:val>
            <c:numRef>
              <c:f>Sheet1!$B$2:$B$9</c:f>
              <c:numCache>
                <c:formatCode>General</c:formatCode>
                <c:ptCount val="8"/>
                <c:pt idx="0">
                  <c:v>1029</c:v>
                </c:pt>
                <c:pt idx="1">
                  <c:v>452</c:v>
                </c:pt>
                <c:pt idx="2">
                  <c:v>169</c:v>
                </c:pt>
                <c:pt idx="3">
                  <c:v>127</c:v>
                </c:pt>
                <c:pt idx="4">
                  <c:v>31</c:v>
                </c:pt>
                <c:pt idx="5">
                  <c:v>28</c:v>
                </c:pt>
                <c:pt idx="6">
                  <c:v>9</c:v>
                </c:pt>
                <c:pt idx="7">
                  <c:v>6</c:v>
                </c:pt>
              </c:numCache>
            </c:numRef>
          </c:val>
        </c:ser>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800" b="0" i="0" u="none" strike="noStrike">
                <a:solidFill>
                  <a:srgbClr val="000000"/>
                </a:solidFill>
                <a:latin typeface="Aptos"/>
              </a:defRPr>
            </a:pPr>
            <a:endParaRPr lang="en-US"/>
          </a:p>
        </c:txPr>
        <c:crossAx val="2094734552"/>
        <c:crosses val="autoZero"/>
        <c:auto val="1"/>
        <c:lblAlgn val="ctr"/>
        <c:noMultiLvlLbl val="1"/>
      </c:catAx>
      <c:valAx>
        <c:axId val="2094734552"/>
        <c:scaling>
          <c:orientation val="minMax"/>
          <c:min val="0"/>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800" b="0" i="0" u="none" strike="noStrike">
                <a:solidFill>
                  <a:srgbClr val="000000"/>
                </a:solidFill>
                <a:latin typeface="Aptos"/>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6-22T18:46:29.575">
    <p:pos x="4521" y="1526"/>
    <p:text>This is a lot of broken links! I'd have to know more about the seminar landing page. Is this needed?</p:text>
    <p:extLst>
      <p:ext uri="{C676402C-5697-4E1C-873F-D02D1690AC5C}">
        <p15:threadingInfo timeZoneBias="0"/>
      </p:ext>
      <p:ext uri="http://customooxmlschemas.google.com/">
        <go:slidesCustomData xmlns:go="http://customooxmlschemas.google.com/" commentPostId="AAAB97yALI8"/>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8" name="Google Shape;27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5" name="Google Shape;31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7" name="Google Shape;34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4" name="Google Shape;38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0" name="Google Shape;42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1" name="Google Shape;45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8" name="Google Shape;49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9" name="Google Shape;49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3" name="Google Shape;53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7" name="Google Shape;56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0" name="Google Shape;60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1" name="Google Shape;601;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 name="Google Shape;3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 name="Google Shape;32;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9" name="Google Shape;62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0" name="Google Shape;630;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6" name="Google Shape;676;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7" name="Google Shape;677;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6" name="Google Shape;71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7" name="Google Shape;717;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9" name="Google Shape;74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50" name="Google Shape;750;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9" name="Google Shape;78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0" name="Google Shape;79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9" name="Google Shape;829;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0" name="Google Shape;830;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 name="Google Shape;4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 name="Google Shape;4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 name="Google Shape;8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8" name="Google Shape;9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 name="Google Shape;12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6" name="Google Shape;15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3" name="Google Shape;19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 name="Google Shape;24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hyperlink" Target="http://students.cs.vt.edu"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chart" Target="../charts/chart1.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comments" Target="../comments/commen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chart" Target="../charts/char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chart" Target="../charts/char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15" name="Shape 15"/>
        <p:cNvGrpSpPr/>
        <p:nvPr/>
      </p:nvGrpSpPr>
      <p:grpSpPr>
        <a:xfrm>
          <a:off x="0" y="0"/>
          <a:ext cx="0" cy="0"/>
          <a:chOff x="0" y="0"/>
          <a:chExt cx="0" cy="0"/>
        </a:xfrm>
      </p:grpSpPr>
      <p:sp>
        <p:nvSpPr>
          <p:cNvPr id="16" name="Google Shape;16;p1"/>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1"/>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 name="Google Shape;18;p1"/>
          <p:cNvSpPr/>
          <p:nvPr/>
        </p:nvSpPr>
        <p:spPr>
          <a:xfrm>
            <a:off x="640080" y="502920"/>
            <a:ext cx="68580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61F41"/>
              </a:buClr>
              <a:buSzPts val="1500"/>
              <a:buFont typeface="Arial"/>
              <a:buNone/>
            </a:pPr>
            <a:r>
              <a:rPr b="1" i="0" lang="en-US" sz="1500" u="none" cap="none" strike="noStrike">
                <a:solidFill>
                  <a:srgbClr val="861F41"/>
                </a:solidFill>
                <a:latin typeface="Arial"/>
                <a:ea typeface="Arial"/>
                <a:cs typeface="Arial"/>
                <a:sym typeface="Arial"/>
              </a:rPr>
              <a:t>Department of Computer Science</a:t>
            </a:r>
            <a:endParaRPr b="0" i="0" sz="1500" u="none" cap="none" strike="noStrike">
              <a:solidFill>
                <a:schemeClr val="dk1"/>
              </a:solidFill>
              <a:latin typeface="Arial"/>
              <a:ea typeface="Arial"/>
              <a:cs typeface="Arial"/>
              <a:sym typeface="Arial"/>
            </a:endParaRPr>
          </a:p>
        </p:txBody>
      </p:sp>
      <p:sp>
        <p:nvSpPr>
          <p:cNvPr id="19" name="Google Shape;19;p1"/>
          <p:cNvSpPr/>
          <p:nvPr/>
        </p:nvSpPr>
        <p:spPr>
          <a:xfrm>
            <a:off x="621792" y="1005840"/>
            <a:ext cx="8778240" cy="65836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3800"/>
              <a:buFont typeface="Arial"/>
              <a:buNone/>
            </a:pPr>
            <a:r>
              <a:rPr b="1" i="0" lang="en-US" sz="3800" u="none" cap="none" strike="noStrike">
                <a:solidFill>
                  <a:srgbClr val="252525"/>
                </a:solidFill>
                <a:latin typeface="Arial"/>
                <a:ea typeface="Arial"/>
                <a:cs typeface="Arial"/>
                <a:sym typeface="Arial"/>
              </a:rPr>
              <a:t>Web governance + information architecture review</a:t>
            </a:r>
            <a:endParaRPr b="0" i="0" sz="3800" u="none" cap="none" strike="noStrike">
              <a:solidFill>
                <a:schemeClr val="dk1"/>
              </a:solidFill>
              <a:latin typeface="Arial"/>
              <a:ea typeface="Arial"/>
              <a:cs typeface="Arial"/>
              <a:sym typeface="Arial"/>
            </a:endParaRPr>
          </a:p>
        </p:txBody>
      </p:sp>
      <p:sp>
        <p:nvSpPr>
          <p:cNvPr id="20" name="Google Shape;20;p1"/>
          <p:cNvSpPr/>
          <p:nvPr/>
        </p:nvSpPr>
        <p:spPr>
          <a:xfrm>
            <a:off x="658368" y="1847088"/>
            <a:ext cx="8046720" cy="25603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6616B"/>
              </a:buClr>
              <a:buSzPts val="1400"/>
              <a:buFont typeface="Arial"/>
              <a:buNone/>
            </a:pPr>
            <a:r>
              <a:rPr b="0" i="0" lang="en-US" sz="1400" u="none" cap="none" strike="noStrike">
                <a:solidFill>
                  <a:srgbClr val="56616B"/>
                </a:solidFill>
                <a:latin typeface="Arial"/>
                <a:ea typeface="Arial"/>
                <a:cs typeface="Arial"/>
                <a:sym typeface="Arial"/>
              </a:rPr>
              <a:t>Manual audit of the website mapping workbook and live navigation sample</a:t>
            </a:r>
            <a:endParaRPr b="0" i="0" sz="1400" u="none" cap="none" strike="noStrike">
              <a:solidFill>
                <a:schemeClr val="dk1"/>
              </a:solidFill>
              <a:latin typeface="Arial"/>
              <a:ea typeface="Arial"/>
              <a:cs typeface="Arial"/>
              <a:sym typeface="Arial"/>
            </a:endParaRPr>
          </a:p>
        </p:txBody>
      </p:sp>
      <p:sp>
        <p:nvSpPr>
          <p:cNvPr id="21" name="Google Shape;21;p1"/>
          <p:cNvSpPr/>
          <p:nvPr/>
        </p:nvSpPr>
        <p:spPr>
          <a:xfrm>
            <a:off x="658368" y="2788920"/>
            <a:ext cx="2011680" cy="1143000"/>
          </a:xfrm>
          <a:prstGeom prst="roundRect">
            <a:avLst>
              <a:gd fmla="val 6400"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861F41"/>
              </a:buClr>
              <a:buSzPts val="2500"/>
              <a:buFont typeface="Arial"/>
              <a:buNone/>
            </a:pPr>
            <a:r>
              <a:rPr b="1" i="0" lang="en-US" sz="2500" u="none" cap="none" strike="noStrike">
                <a:solidFill>
                  <a:srgbClr val="861F41"/>
                </a:solidFill>
                <a:latin typeface="Arial"/>
                <a:ea typeface="Arial"/>
                <a:cs typeface="Arial"/>
                <a:sym typeface="Arial"/>
              </a:rPr>
              <a:t>400</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workbook pages audited</a:t>
            </a:r>
            <a:endParaRPr b="0" i="0" sz="2500" u="none" cap="none" strike="noStrike">
              <a:solidFill>
                <a:schemeClr val="dk1"/>
              </a:solidFill>
              <a:latin typeface="Arial"/>
              <a:ea typeface="Arial"/>
              <a:cs typeface="Arial"/>
              <a:sym typeface="Arial"/>
            </a:endParaRPr>
          </a:p>
        </p:txBody>
      </p:sp>
      <p:sp>
        <p:nvSpPr>
          <p:cNvPr id="22" name="Google Shape;22;p1"/>
          <p:cNvSpPr/>
          <p:nvPr/>
        </p:nvSpPr>
        <p:spPr>
          <a:xfrm>
            <a:off x="2834640" y="2788920"/>
            <a:ext cx="2011680" cy="1143000"/>
          </a:xfrm>
          <a:prstGeom prst="roundRect">
            <a:avLst>
              <a:gd fmla="val 6400"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E57200"/>
              </a:buClr>
              <a:buSzPts val="2500"/>
              <a:buFont typeface="Arial"/>
              <a:buNone/>
            </a:pPr>
            <a:r>
              <a:rPr b="1" i="0" lang="en-US" sz="2500" u="none" cap="none" strike="noStrike">
                <a:solidFill>
                  <a:srgbClr val="E57200"/>
                </a:solidFill>
                <a:latin typeface="Arial"/>
                <a:ea typeface="Arial"/>
                <a:cs typeface="Arial"/>
                <a:sym typeface="Arial"/>
              </a:rPr>
              <a:t>151</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People pages collapsed</a:t>
            </a:r>
            <a:endParaRPr b="0" i="0" sz="2500" u="none" cap="none" strike="noStrike">
              <a:solidFill>
                <a:schemeClr val="dk1"/>
              </a:solidFill>
              <a:latin typeface="Arial"/>
              <a:ea typeface="Arial"/>
              <a:cs typeface="Arial"/>
              <a:sym typeface="Arial"/>
            </a:endParaRPr>
          </a:p>
        </p:txBody>
      </p:sp>
      <p:sp>
        <p:nvSpPr>
          <p:cNvPr id="23" name="Google Shape;23;p1"/>
          <p:cNvSpPr/>
          <p:nvPr/>
        </p:nvSpPr>
        <p:spPr>
          <a:xfrm>
            <a:off x="5010912" y="2788920"/>
            <a:ext cx="2011680" cy="1143000"/>
          </a:xfrm>
          <a:prstGeom prst="roundRect">
            <a:avLst>
              <a:gd fmla="val 6400"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861F41"/>
              </a:buClr>
              <a:buSzPts val="2500"/>
              <a:buFont typeface="Arial"/>
              <a:buNone/>
            </a:pPr>
            <a:r>
              <a:rPr b="1" i="0" lang="en-US" sz="2500" u="none" cap="none" strike="noStrike">
                <a:solidFill>
                  <a:srgbClr val="861F41"/>
                </a:solidFill>
                <a:latin typeface="Arial"/>
                <a:ea typeface="Arial"/>
                <a:cs typeface="Arial"/>
                <a:sym typeface="Arial"/>
              </a:rPr>
              <a:t>180</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Research pages grouped</a:t>
            </a:r>
            <a:endParaRPr b="0" i="0" sz="2500" u="none" cap="none" strike="noStrike">
              <a:solidFill>
                <a:schemeClr val="dk1"/>
              </a:solidFill>
              <a:latin typeface="Arial"/>
              <a:ea typeface="Arial"/>
              <a:cs typeface="Arial"/>
              <a:sym typeface="Arial"/>
            </a:endParaRPr>
          </a:p>
        </p:txBody>
      </p:sp>
      <p:sp>
        <p:nvSpPr>
          <p:cNvPr id="24" name="Google Shape;24;p1"/>
          <p:cNvSpPr/>
          <p:nvPr/>
        </p:nvSpPr>
        <p:spPr>
          <a:xfrm>
            <a:off x="7187184" y="2788920"/>
            <a:ext cx="2011680" cy="1143000"/>
          </a:xfrm>
          <a:prstGeom prst="roundRect">
            <a:avLst>
              <a:gd fmla="val 6400"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E57200"/>
              </a:buClr>
              <a:buSzPts val="2500"/>
              <a:buFont typeface="Arial"/>
              <a:buNone/>
            </a:pPr>
            <a:r>
              <a:rPr b="1" i="0" lang="en-US" sz="2500" u="none" cap="none" strike="noStrike">
                <a:solidFill>
                  <a:srgbClr val="E57200"/>
                </a:solidFill>
                <a:latin typeface="Arial"/>
                <a:ea typeface="Arial"/>
                <a:cs typeface="Arial"/>
                <a:sym typeface="Arial"/>
              </a:rPr>
              <a:t>83%</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People + Research</a:t>
            </a:r>
            <a:endParaRPr b="0" i="0" sz="2500" u="none" cap="none" strike="noStrike">
              <a:solidFill>
                <a:schemeClr val="dk1"/>
              </a:solidFill>
              <a:latin typeface="Arial"/>
              <a:ea typeface="Arial"/>
              <a:cs typeface="Arial"/>
              <a:sym typeface="Arial"/>
            </a:endParaRPr>
          </a:p>
        </p:txBody>
      </p:sp>
      <p:sp>
        <p:nvSpPr>
          <p:cNvPr id="25" name="Google Shape;25;p1"/>
          <p:cNvSpPr/>
          <p:nvPr/>
        </p:nvSpPr>
        <p:spPr>
          <a:xfrm>
            <a:off x="658368" y="4251960"/>
            <a:ext cx="5715000" cy="1005840"/>
          </a:xfrm>
          <a:prstGeom prst="roundRect">
            <a:avLst>
              <a:gd fmla="val 7273" name="adj"/>
            </a:avLst>
          </a:prstGeom>
          <a:solidFill>
            <a:srgbClr val="FFFFFF"/>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Read this deck as a condensed tree</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The workbook is included in the folder submission and includes approximately 400 pages. Faculty profiles and research pages (including Seminar pages) are summarized as governance subtrees rather than listed one-by-one.</a:t>
            </a:r>
            <a:endParaRPr b="0" i="0" sz="1150" u="none" cap="none" strike="noStrike">
              <a:solidFill>
                <a:schemeClr val="dk1"/>
              </a:solidFill>
              <a:latin typeface="Arial"/>
              <a:ea typeface="Arial"/>
              <a:cs typeface="Arial"/>
              <a:sym typeface="Arial"/>
            </a:endParaRPr>
          </a:p>
        </p:txBody>
      </p:sp>
      <p:sp>
        <p:nvSpPr>
          <p:cNvPr id="26" name="Google Shape;26;p1"/>
          <p:cNvSpPr/>
          <p:nvPr/>
        </p:nvSpPr>
        <p:spPr>
          <a:xfrm>
            <a:off x="7543800" y="4187952"/>
            <a:ext cx="3474720" cy="1097280"/>
          </a:xfrm>
          <a:prstGeom prst="roundRect">
            <a:avLst>
              <a:gd fmla="val 6667" name="adj"/>
            </a:avLst>
          </a:prstGeom>
          <a:solidFill>
            <a:srgbClr val="F4E6EC"/>
          </a:solidFill>
          <a:ln cap="flat" cmpd="sng" w="12700">
            <a:solidFill>
              <a:srgbClr val="861F41"/>
            </a:solidFill>
            <a:prstDash val="solid"/>
            <a:round/>
            <a:headEnd len="sm" w="sm" type="none"/>
            <a:tailEnd len="sm" w="sm" type="none"/>
          </a:ln>
        </p:spPr>
        <p:txBody>
          <a:bodyPr anchorCtr="0" anchor="ctr" bIns="1650" lIns="1650" spcFirstLastPara="1" rIns="1650" wrap="square" tIns="1650">
            <a:normAutofit/>
          </a:bodyPr>
          <a:lstStyle/>
          <a:p>
            <a:pPr indent="0" lvl="0" marL="0" marR="0" rtl="0" algn="ctr">
              <a:lnSpc>
                <a:spcPct val="100000"/>
              </a:lnSpc>
              <a:spcBef>
                <a:spcPts val="0"/>
              </a:spcBef>
              <a:spcAft>
                <a:spcPts val="0"/>
              </a:spcAft>
              <a:buClr>
                <a:srgbClr val="252525"/>
              </a:buClr>
              <a:buSzPts val="1400"/>
              <a:buFont typeface="Arial"/>
              <a:buNone/>
            </a:pPr>
            <a:r>
              <a:rPr b="1" i="0" lang="en-US" sz="1400" u="none" cap="none" strike="noStrike">
                <a:solidFill>
                  <a:srgbClr val="252525"/>
                </a:solidFill>
                <a:latin typeface="Arial"/>
                <a:ea typeface="Arial"/>
                <a:cs typeface="Arial"/>
                <a:sym typeface="Arial"/>
              </a:rPr>
              <a:t>Prepared for Christine Julien and Chelsea Seeber</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400"/>
              <a:buFont typeface="Arial"/>
              <a:buNone/>
            </a:pPr>
            <a:r>
              <a:rPr b="1" i="0" lang="en-US" sz="1400" u="none" cap="none" strike="noStrike">
                <a:solidFill>
                  <a:srgbClr val="252525"/>
                </a:solidFill>
                <a:latin typeface="Arial"/>
                <a:ea typeface="Arial"/>
                <a:cs typeface="Arial"/>
                <a:sym typeface="Arial"/>
              </a:rPr>
              <a:t>Web redesign / governance planning</a:t>
            </a:r>
            <a:endParaRPr b="0" i="0" sz="1400" u="none" cap="none" strike="noStrike">
              <a:solidFill>
                <a:schemeClr val="dk1"/>
              </a:solidFill>
              <a:latin typeface="Arial"/>
              <a:ea typeface="Arial"/>
              <a:cs typeface="Arial"/>
              <a:sym typeface="Arial"/>
            </a:endParaRPr>
          </a:p>
        </p:txBody>
      </p:sp>
      <p:sp>
        <p:nvSpPr>
          <p:cNvPr id="27" name="Google Shape;27;p1"/>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Source: website mapping workbook generated 2026-06-15; live homepage sample accessed 2026-06-17</a:t>
            </a:r>
            <a:endParaRPr b="0" i="0" sz="750" u="none" cap="none" strike="noStrike">
              <a:solidFill>
                <a:schemeClr val="dk1"/>
              </a:solidFill>
              <a:latin typeface="Arial"/>
              <a:ea typeface="Arial"/>
              <a:cs typeface="Arial"/>
              <a:sym typeface="Arial"/>
            </a:endParaRPr>
          </a:p>
        </p:txBody>
      </p:sp>
      <p:sp>
        <p:nvSpPr>
          <p:cNvPr id="28" name="Google Shape;28;p1"/>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1</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279" name="Shape 279"/>
        <p:cNvGrpSpPr/>
        <p:nvPr/>
      </p:nvGrpSpPr>
      <p:grpSpPr>
        <a:xfrm>
          <a:off x="0" y="0"/>
          <a:ext cx="0" cy="0"/>
          <a:chOff x="0" y="0"/>
          <a:chExt cx="0" cy="0"/>
        </a:xfrm>
      </p:grpSpPr>
      <p:sp>
        <p:nvSpPr>
          <p:cNvPr id="280" name="Google Shape;280;p10"/>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10"/>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10"/>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People subtree audit</a:t>
            </a:r>
            <a:endParaRPr b="0" i="0" sz="2600" u="none" cap="none" strike="noStrike">
              <a:solidFill>
                <a:schemeClr val="dk1"/>
              </a:solidFill>
              <a:latin typeface="Arial"/>
              <a:ea typeface="Arial"/>
              <a:cs typeface="Arial"/>
              <a:sym typeface="Arial"/>
            </a:endParaRPr>
          </a:p>
        </p:txBody>
      </p:sp>
      <p:sp>
        <p:nvSpPr>
          <p:cNvPr id="283" name="Google Shape;283;p10"/>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Profiles are the largest operational content system after research.</a:t>
            </a:r>
            <a:endParaRPr b="0" i="0" sz="1150" u="none" cap="none" strike="noStrike">
              <a:solidFill>
                <a:schemeClr val="dk1"/>
              </a:solidFill>
              <a:latin typeface="Arial"/>
              <a:ea typeface="Arial"/>
              <a:cs typeface="Arial"/>
              <a:sym typeface="Arial"/>
            </a:endParaRPr>
          </a:p>
        </p:txBody>
      </p:sp>
      <p:sp>
        <p:nvSpPr>
          <p:cNvPr id="284" name="Google Shape;284;p10"/>
          <p:cNvSpPr/>
          <p:nvPr/>
        </p:nvSpPr>
        <p:spPr>
          <a:xfrm>
            <a:off x="777240" y="1325880"/>
            <a:ext cx="192024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E57200"/>
              </a:buClr>
              <a:buSzPts val="2500"/>
              <a:buFont typeface="Arial"/>
              <a:buNone/>
            </a:pPr>
            <a:r>
              <a:rPr b="1" i="0" lang="en-US" sz="2500" u="none" cap="none" strike="noStrike">
                <a:solidFill>
                  <a:srgbClr val="E57200"/>
                </a:solidFill>
                <a:latin typeface="Arial"/>
                <a:ea typeface="Arial"/>
                <a:cs typeface="Arial"/>
                <a:sym typeface="Arial"/>
              </a:rPr>
              <a:t>151</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People pages</a:t>
            </a:r>
            <a:endParaRPr b="0" i="0" sz="2500" u="none" cap="none" strike="noStrike">
              <a:solidFill>
                <a:schemeClr val="dk1"/>
              </a:solidFill>
              <a:latin typeface="Arial"/>
              <a:ea typeface="Arial"/>
              <a:cs typeface="Arial"/>
              <a:sym typeface="Arial"/>
            </a:endParaRPr>
          </a:p>
        </p:txBody>
      </p:sp>
      <p:sp>
        <p:nvSpPr>
          <p:cNvPr id="285" name="Google Shape;285;p10"/>
          <p:cNvSpPr/>
          <p:nvPr/>
        </p:nvSpPr>
        <p:spPr>
          <a:xfrm>
            <a:off x="2926080" y="1325880"/>
            <a:ext cx="192024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861F41"/>
              </a:buClr>
              <a:buSzPts val="2500"/>
              <a:buFont typeface="Arial"/>
              <a:buNone/>
            </a:pPr>
            <a:r>
              <a:rPr b="1" i="0" lang="en-US" sz="2500" u="none" cap="none" strike="noStrike">
                <a:solidFill>
                  <a:srgbClr val="861F41"/>
                </a:solidFill>
                <a:latin typeface="Arial"/>
                <a:ea typeface="Arial"/>
                <a:cs typeface="Arial"/>
                <a:sym typeface="Arial"/>
              </a:rPr>
              <a:t>90</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Faculty pages</a:t>
            </a:r>
            <a:endParaRPr b="0" i="0" sz="2500" u="none" cap="none" strike="noStrike">
              <a:solidFill>
                <a:schemeClr val="dk1"/>
              </a:solidFill>
              <a:latin typeface="Arial"/>
              <a:ea typeface="Arial"/>
              <a:cs typeface="Arial"/>
              <a:sym typeface="Arial"/>
            </a:endParaRPr>
          </a:p>
        </p:txBody>
      </p:sp>
      <p:sp>
        <p:nvSpPr>
          <p:cNvPr id="286" name="Google Shape;286;p10"/>
          <p:cNvSpPr/>
          <p:nvPr/>
        </p:nvSpPr>
        <p:spPr>
          <a:xfrm>
            <a:off x="5074920" y="1325880"/>
            <a:ext cx="192024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E57200"/>
              </a:buClr>
              <a:buSzPts val="2500"/>
              <a:buFont typeface="Arial"/>
              <a:buNone/>
            </a:pPr>
            <a:r>
              <a:rPr b="1" i="0" lang="en-US" sz="2500" u="none" cap="none" strike="noStrike">
                <a:solidFill>
                  <a:srgbClr val="E57200"/>
                </a:solidFill>
                <a:latin typeface="Arial"/>
                <a:ea typeface="Arial"/>
                <a:cs typeface="Arial"/>
                <a:sym typeface="Arial"/>
              </a:rPr>
              <a:t>28</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Administration pages</a:t>
            </a:r>
            <a:endParaRPr b="0" i="0" sz="2500" u="none" cap="none" strike="noStrike">
              <a:solidFill>
                <a:schemeClr val="dk1"/>
              </a:solidFill>
              <a:latin typeface="Arial"/>
              <a:ea typeface="Arial"/>
              <a:cs typeface="Arial"/>
              <a:sym typeface="Arial"/>
            </a:endParaRPr>
          </a:p>
        </p:txBody>
      </p:sp>
      <p:sp>
        <p:nvSpPr>
          <p:cNvPr id="287" name="Google Shape;287;p10"/>
          <p:cNvSpPr/>
          <p:nvPr/>
        </p:nvSpPr>
        <p:spPr>
          <a:xfrm>
            <a:off x="7223760" y="1325880"/>
            <a:ext cx="192024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B00020"/>
              </a:buClr>
              <a:buSzPts val="2500"/>
              <a:buFont typeface="Arial"/>
              <a:buNone/>
            </a:pPr>
            <a:r>
              <a:rPr b="1" i="0" lang="en-US" sz="2500" u="none" cap="none" strike="noStrike">
                <a:solidFill>
                  <a:srgbClr val="B00020"/>
                </a:solidFill>
                <a:latin typeface="Arial"/>
                <a:ea typeface="Arial"/>
                <a:cs typeface="Arial"/>
                <a:sym typeface="Arial"/>
              </a:rPr>
              <a:t>147</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Broken-link flags</a:t>
            </a:r>
            <a:endParaRPr b="0" i="0" sz="2500" u="none" cap="none" strike="noStrike">
              <a:solidFill>
                <a:schemeClr val="dk1"/>
              </a:solidFill>
              <a:latin typeface="Arial"/>
              <a:ea typeface="Arial"/>
              <a:cs typeface="Arial"/>
              <a:sym typeface="Arial"/>
            </a:endParaRPr>
          </a:p>
        </p:txBody>
      </p:sp>
      <p:sp>
        <p:nvSpPr>
          <p:cNvPr id="288" name="Google Shape;288;p10"/>
          <p:cNvSpPr/>
          <p:nvPr/>
        </p:nvSpPr>
        <p:spPr>
          <a:xfrm>
            <a:off x="822960" y="2816352"/>
            <a:ext cx="4846320" cy="1097280"/>
          </a:xfrm>
          <a:prstGeom prst="roundRect">
            <a:avLst>
              <a:gd fmla="val 6667" name="adj"/>
            </a:avLst>
          </a:prstGeom>
          <a:solidFill>
            <a:srgbClr val="FFFFFF"/>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Validated finding</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Faculty profiles appear as individual content pages.</a:t>
            </a:r>
            <a:endParaRPr b="0" i="0" sz="1150" u="none" cap="none" strike="noStrike">
              <a:solidFill>
                <a:schemeClr val="dk1"/>
              </a:solidFill>
              <a:latin typeface="Arial"/>
              <a:ea typeface="Arial"/>
              <a:cs typeface="Arial"/>
              <a:sym typeface="Arial"/>
            </a:endParaRPr>
          </a:p>
        </p:txBody>
      </p:sp>
      <p:sp>
        <p:nvSpPr>
          <p:cNvPr id="289" name="Google Shape;289;p10"/>
          <p:cNvSpPr/>
          <p:nvPr/>
        </p:nvSpPr>
        <p:spPr>
          <a:xfrm>
            <a:off x="5989320" y="2816352"/>
            <a:ext cx="4846320" cy="1097280"/>
          </a:xfrm>
          <a:prstGeom prst="roundRect">
            <a:avLst>
              <a:gd fmla="val 6667" name="adj"/>
            </a:avLst>
          </a:prstGeom>
          <a:solidFill>
            <a:srgbClr val="FCEAD7"/>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Decision needed</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Define the system of record for job titles, research areas, email, lab links, headshots, and courtesy appointments before redesign migration begins. Existing system remains catch-as-catch-can.</a:t>
            </a:r>
            <a:endParaRPr b="0" i="0" sz="1150" u="none" cap="none" strike="noStrike">
              <a:solidFill>
                <a:schemeClr val="dk1"/>
              </a:solidFill>
              <a:latin typeface="Arial"/>
              <a:ea typeface="Arial"/>
              <a:cs typeface="Arial"/>
              <a:sym typeface="Arial"/>
            </a:endParaRPr>
          </a:p>
        </p:txBody>
      </p:sp>
      <p:sp>
        <p:nvSpPr>
          <p:cNvPr id="290" name="Google Shape;290;p10"/>
          <p:cNvSpPr/>
          <p:nvPr/>
        </p:nvSpPr>
        <p:spPr>
          <a:xfrm>
            <a:off x="822960" y="4343400"/>
            <a:ext cx="10058400" cy="24688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p10"/>
          <p:cNvSpPr/>
          <p:nvPr/>
        </p:nvSpPr>
        <p:spPr>
          <a:xfrm>
            <a:off x="868680" y="4389120"/>
            <a:ext cx="3261360" cy="1828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Subtree</a:t>
            </a:r>
            <a:endParaRPr b="0" i="0" sz="850" u="none" cap="none" strike="noStrike">
              <a:solidFill>
                <a:schemeClr val="dk1"/>
              </a:solidFill>
              <a:latin typeface="Arial"/>
              <a:ea typeface="Arial"/>
              <a:cs typeface="Arial"/>
              <a:sym typeface="Arial"/>
            </a:endParaRPr>
          </a:p>
        </p:txBody>
      </p:sp>
      <p:sp>
        <p:nvSpPr>
          <p:cNvPr id="292" name="Google Shape;292;p10"/>
          <p:cNvSpPr/>
          <p:nvPr/>
        </p:nvSpPr>
        <p:spPr>
          <a:xfrm>
            <a:off x="4221480" y="4389120"/>
            <a:ext cx="3261360" cy="1828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Owner model</a:t>
            </a:r>
            <a:endParaRPr b="0" i="0" sz="850" u="none" cap="none" strike="noStrike">
              <a:solidFill>
                <a:schemeClr val="dk1"/>
              </a:solidFill>
              <a:latin typeface="Arial"/>
              <a:ea typeface="Arial"/>
              <a:cs typeface="Arial"/>
              <a:sym typeface="Arial"/>
            </a:endParaRPr>
          </a:p>
        </p:txBody>
      </p:sp>
      <p:sp>
        <p:nvSpPr>
          <p:cNvPr id="293" name="Google Shape;293;p10"/>
          <p:cNvSpPr/>
          <p:nvPr/>
        </p:nvSpPr>
        <p:spPr>
          <a:xfrm>
            <a:off x="7574280" y="4389120"/>
            <a:ext cx="3261360" cy="1828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Review focus</a:t>
            </a:r>
            <a:endParaRPr b="0" i="0" sz="850" u="none" cap="none" strike="noStrike">
              <a:solidFill>
                <a:schemeClr val="dk1"/>
              </a:solidFill>
              <a:latin typeface="Arial"/>
              <a:ea typeface="Arial"/>
              <a:cs typeface="Arial"/>
              <a:sym typeface="Arial"/>
            </a:endParaRPr>
          </a:p>
        </p:txBody>
      </p:sp>
      <p:sp>
        <p:nvSpPr>
          <p:cNvPr id="294" name="Google Shape;294;p10"/>
          <p:cNvSpPr/>
          <p:nvPr/>
        </p:nvSpPr>
        <p:spPr>
          <a:xfrm>
            <a:off x="822960" y="4590288"/>
            <a:ext cx="10058400" cy="246888"/>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10"/>
          <p:cNvSpPr/>
          <p:nvPr/>
        </p:nvSpPr>
        <p:spPr>
          <a:xfrm>
            <a:off x="868680" y="4636008"/>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Faculty</a:t>
            </a:r>
            <a:endParaRPr b="0" i="0" sz="810" u="none" cap="none" strike="noStrike">
              <a:solidFill>
                <a:schemeClr val="dk1"/>
              </a:solidFill>
              <a:latin typeface="Arial"/>
              <a:ea typeface="Arial"/>
              <a:cs typeface="Arial"/>
              <a:sym typeface="Arial"/>
            </a:endParaRPr>
          </a:p>
        </p:txBody>
      </p:sp>
      <p:sp>
        <p:nvSpPr>
          <p:cNvPr id="296" name="Google Shape;296;p10"/>
          <p:cNvSpPr/>
          <p:nvPr/>
        </p:nvSpPr>
        <p:spPr>
          <a:xfrm>
            <a:off x="4221480" y="4636008"/>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Profile owner + annual review</a:t>
            </a:r>
            <a:endParaRPr b="0" i="0" sz="810" u="none" cap="none" strike="noStrike">
              <a:solidFill>
                <a:schemeClr val="dk1"/>
              </a:solidFill>
              <a:latin typeface="Arial"/>
              <a:ea typeface="Arial"/>
              <a:cs typeface="Arial"/>
              <a:sym typeface="Arial"/>
            </a:endParaRPr>
          </a:p>
        </p:txBody>
      </p:sp>
      <p:sp>
        <p:nvSpPr>
          <p:cNvPr id="297" name="Google Shape;297;p10"/>
          <p:cNvSpPr/>
          <p:nvPr/>
        </p:nvSpPr>
        <p:spPr>
          <a:xfrm>
            <a:off x="7574280" y="4636008"/>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Research tags, links, headshots, current titles</a:t>
            </a:r>
            <a:endParaRPr b="0" i="0" sz="810" u="none" cap="none" strike="noStrike">
              <a:solidFill>
                <a:schemeClr val="dk1"/>
              </a:solidFill>
              <a:latin typeface="Arial"/>
              <a:ea typeface="Arial"/>
              <a:cs typeface="Arial"/>
              <a:sym typeface="Arial"/>
            </a:endParaRPr>
          </a:p>
        </p:txBody>
      </p:sp>
      <p:sp>
        <p:nvSpPr>
          <p:cNvPr id="298" name="Google Shape;298;p10"/>
          <p:cNvSpPr/>
          <p:nvPr/>
        </p:nvSpPr>
        <p:spPr>
          <a:xfrm>
            <a:off x="822960" y="4837176"/>
            <a:ext cx="10058400" cy="246888"/>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10"/>
          <p:cNvSpPr/>
          <p:nvPr/>
        </p:nvSpPr>
        <p:spPr>
          <a:xfrm>
            <a:off x="868680" y="4882896"/>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Administration</a:t>
            </a:r>
            <a:endParaRPr b="0" i="0" sz="810" u="none" cap="none" strike="noStrike">
              <a:solidFill>
                <a:schemeClr val="dk1"/>
              </a:solidFill>
              <a:latin typeface="Arial"/>
              <a:ea typeface="Arial"/>
              <a:cs typeface="Arial"/>
              <a:sym typeface="Arial"/>
            </a:endParaRPr>
          </a:p>
        </p:txBody>
      </p:sp>
      <p:sp>
        <p:nvSpPr>
          <p:cNvPr id="300" name="Google Shape;300;p10"/>
          <p:cNvSpPr/>
          <p:nvPr/>
        </p:nvSpPr>
        <p:spPr>
          <a:xfrm>
            <a:off x="4221480" y="4882896"/>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Department operations owner</a:t>
            </a:r>
            <a:endParaRPr b="0" i="0" sz="810" u="none" cap="none" strike="noStrike">
              <a:solidFill>
                <a:schemeClr val="dk1"/>
              </a:solidFill>
              <a:latin typeface="Arial"/>
              <a:ea typeface="Arial"/>
              <a:cs typeface="Arial"/>
              <a:sym typeface="Arial"/>
            </a:endParaRPr>
          </a:p>
        </p:txBody>
      </p:sp>
      <p:sp>
        <p:nvSpPr>
          <p:cNvPr id="301" name="Google Shape;301;p10"/>
          <p:cNvSpPr/>
          <p:nvPr/>
        </p:nvSpPr>
        <p:spPr>
          <a:xfrm>
            <a:off x="7574280" y="4882896"/>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Staff roles, contact paths, service expectations</a:t>
            </a:r>
            <a:endParaRPr b="0" i="0" sz="810" u="none" cap="none" strike="noStrike">
              <a:solidFill>
                <a:schemeClr val="dk1"/>
              </a:solidFill>
              <a:latin typeface="Arial"/>
              <a:ea typeface="Arial"/>
              <a:cs typeface="Arial"/>
              <a:sym typeface="Arial"/>
            </a:endParaRPr>
          </a:p>
        </p:txBody>
      </p:sp>
      <p:sp>
        <p:nvSpPr>
          <p:cNvPr id="302" name="Google Shape;302;p10"/>
          <p:cNvSpPr/>
          <p:nvPr/>
        </p:nvSpPr>
        <p:spPr>
          <a:xfrm>
            <a:off x="822960" y="5084064"/>
            <a:ext cx="10058400" cy="246888"/>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10"/>
          <p:cNvSpPr/>
          <p:nvPr/>
        </p:nvSpPr>
        <p:spPr>
          <a:xfrm>
            <a:off x="868680" y="5129784"/>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Advisory board</a:t>
            </a:r>
            <a:endParaRPr b="0" i="0" sz="810" u="none" cap="none" strike="noStrike">
              <a:solidFill>
                <a:schemeClr val="dk1"/>
              </a:solidFill>
              <a:latin typeface="Arial"/>
              <a:ea typeface="Arial"/>
              <a:cs typeface="Arial"/>
              <a:sym typeface="Arial"/>
            </a:endParaRPr>
          </a:p>
        </p:txBody>
      </p:sp>
      <p:sp>
        <p:nvSpPr>
          <p:cNvPr id="304" name="Google Shape;304;p10"/>
          <p:cNvSpPr/>
          <p:nvPr/>
        </p:nvSpPr>
        <p:spPr>
          <a:xfrm>
            <a:off x="4221480" y="5129784"/>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Leadership/advancement owner</a:t>
            </a:r>
            <a:endParaRPr b="0" i="0" sz="810" u="none" cap="none" strike="noStrike">
              <a:solidFill>
                <a:schemeClr val="dk1"/>
              </a:solidFill>
              <a:latin typeface="Arial"/>
              <a:ea typeface="Arial"/>
              <a:cs typeface="Arial"/>
              <a:sym typeface="Arial"/>
            </a:endParaRPr>
          </a:p>
        </p:txBody>
      </p:sp>
      <p:sp>
        <p:nvSpPr>
          <p:cNvPr id="305" name="Google Shape;305;p10"/>
          <p:cNvSpPr/>
          <p:nvPr/>
        </p:nvSpPr>
        <p:spPr>
          <a:xfrm>
            <a:off x="7574280" y="5129784"/>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Current advisory board membership, bios, alumni links</a:t>
            </a:r>
            <a:endParaRPr b="0" i="0" sz="810" u="none" cap="none" strike="noStrike">
              <a:solidFill>
                <a:schemeClr val="dk1"/>
              </a:solidFill>
              <a:latin typeface="Arial"/>
              <a:ea typeface="Arial"/>
              <a:cs typeface="Arial"/>
              <a:sym typeface="Arial"/>
            </a:endParaRPr>
          </a:p>
        </p:txBody>
      </p:sp>
      <p:sp>
        <p:nvSpPr>
          <p:cNvPr id="306" name="Google Shape;306;p10"/>
          <p:cNvSpPr/>
          <p:nvPr/>
        </p:nvSpPr>
        <p:spPr>
          <a:xfrm>
            <a:off x="822960" y="5330952"/>
            <a:ext cx="10058400" cy="246888"/>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10"/>
          <p:cNvSpPr/>
          <p:nvPr/>
        </p:nvSpPr>
        <p:spPr>
          <a:xfrm>
            <a:off x="868680" y="5376672"/>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Courtesy appointments</a:t>
            </a:r>
            <a:endParaRPr b="0" i="0" sz="810" u="none" cap="none" strike="noStrike">
              <a:solidFill>
                <a:schemeClr val="dk1"/>
              </a:solidFill>
              <a:latin typeface="Arial"/>
              <a:ea typeface="Arial"/>
              <a:cs typeface="Arial"/>
              <a:sym typeface="Arial"/>
            </a:endParaRPr>
          </a:p>
        </p:txBody>
      </p:sp>
      <p:sp>
        <p:nvSpPr>
          <p:cNvPr id="308" name="Google Shape;308;p10"/>
          <p:cNvSpPr/>
          <p:nvPr/>
        </p:nvSpPr>
        <p:spPr>
          <a:xfrm>
            <a:off x="4221480" y="5376672"/>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Department + faculty affairs</a:t>
            </a:r>
            <a:endParaRPr b="0" i="0" sz="810" u="none" cap="none" strike="noStrike">
              <a:solidFill>
                <a:schemeClr val="dk1"/>
              </a:solidFill>
              <a:latin typeface="Arial"/>
              <a:ea typeface="Arial"/>
              <a:cs typeface="Arial"/>
              <a:sym typeface="Arial"/>
            </a:endParaRPr>
          </a:p>
        </p:txBody>
      </p:sp>
      <p:sp>
        <p:nvSpPr>
          <p:cNvPr id="309" name="Google Shape;309;p10"/>
          <p:cNvSpPr/>
          <p:nvPr/>
        </p:nvSpPr>
        <p:spPr>
          <a:xfrm>
            <a:off x="7574280" y="5376672"/>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Eligibility and expiration review schedule</a:t>
            </a:r>
            <a:endParaRPr b="0" i="0" sz="810" u="none" cap="none" strike="noStrike">
              <a:solidFill>
                <a:schemeClr val="dk1"/>
              </a:solidFill>
              <a:latin typeface="Arial"/>
              <a:ea typeface="Arial"/>
              <a:cs typeface="Arial"/>
              <a:sym typeface="Arial"/>
            </a:endParaRPr>
          </a:p>
        </p:txBody>
      </p:sp>
      <p:sp>
        <p:nvSpPr>
          <p:cNvPr id="310" name="Google Shape;310;p10"/>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311" name="Google Shape;311;p10"/>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10</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316" name="Shape 316"/>
        <p:cNvGrpSpPr/>
        <p:nvPr/>
      </p:nvGrpSpPr>
      <p:grpSpPr>
        <a:xfrm>
          <a:off x="0" y="0"/>
          <a:ext cx="0" cy="0"/>
          <a:chOff x="0" y="0"/>
          <a:chExt cx="0" cy="0"/>
        </a:xfrm>
      </p:grpSpPr>
      <p:sp>
        <p:nvSpPr>
          <p:cNvPr id="317" name="Google Shape;317;p11"/>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11"/>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11"/>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Academic subtree audit</a:t>
            </a:r>
            <a:endParaRPr b="0" i="0" sz="2600" u="none" cap="none" strike="noStrike">
              <a:solidFill>
                <a:schemeClr val="dk1"/>
              </a:solidFill>
              <a:latin typeface="Arial"/>
              <a:ea typeface="Arial"/>
              <a:cs typeface="Arial"/>
              <a:sym typeface="Arial"/>
            </a:endParaRPr>
          </a:p>
        </p:txBody>
      </p:sp>
      <p:sp>
        <p:nvSpPr>
          <p:cNvPr id="320" name="Google Shape;320;p11"/>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Only 18 pages, but these are among the highest-value and highest-consequence pages.</a:t>
            </a:r>
            <a:endParaRPr b="0" i="0" sz="1150" u="none" cap="none" strike="noStrike">
              <a:solidFill>
                <a:schemeClr val="dk1"/>
              </a:solidFill>
              <a:latin typeface="Arial"/>
              <a:ea typeface="Arial"/>
              <a:cs typeface="Arial"/>
              <a:sym typeface="Arial"/>
            </a:endParaRPr>
          </a:p>
        </p:txBody>
      </p:sp>
      <p:sp>
        <p:nvSpPr>
          <p:cNvPr id="321" name="Google Shape;321;p11"/>
          <p:cNvSpPr/>
          <p:nvPr/>
        </p:nvSpPr>
        <p:spPr>
          <a:xfrm>
            <a:off x="777240" y="1325880"/>
            <a:ext cx="192024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861F41"/>
              </a:buClr>
              <a:buSzPts val="2500"/>
              <a:buFont typeface="Arial"/>
              <a:buNone/>
            </a:pPr>
            <a:r>
              <a:rPr b="1" i="0" lang="en-US" sz="2500" u="none" cap="none" strike="noStrike">
                <a:solidFill>
                  <a:srgbClr val="861F41"/>
                </a:solidFill>
                <a:latin typeface="Arial"/>
                <a:ea typeface="Arial"/>
                <a:cs typeface="Arial"/>
                <a:sym typeface="Arial"/>
              </a:rPr>
              <a:t>18</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Academic pages</a:t>
            </a:r>
            <a:endParaRPr b="0" i="0" sz="2500" u="none" cap="none" strike="noStrike">
              <a:solidFill>
                <a:schemeClr val="dk1"/>
              </a:solidFill>
              <a:latin typeface="Arial"/>
              <a:ea typeface="Arial"/>
              <a:cs typeface="Arial"/>
              <a:sym typeface="Arial"/>
            </a:endParaRPr>
          </a:p>
        </p:txBody>
      </p:sp>
      <p:sp>
        <p:nvSpPr>
          <p:cNvPr id="322" name="Google Shape;322;p11"/>
          <p:cNvSpPr/>
          <p:nvPr/>
        </p:nvSpPr>
        <p:spPr>
          <a:xfrm>
            <a:off x="2926080" y="1325880"/>
            <a:ext cx="192024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B00020"/>
              </a:buClr>
              <a:buSzPts val="2500"/>
              <a:buFont typeface="Arial"/>
              <a:buNone/>
            </a:pPr>
            <a:r>
              <a:rPr b="1" i="0" lang="en-US" sz="2500" u="none" cap="none" strike="noStrike">
                <a:solidFill>
                  <a:srgbClr val="B00020"/>
                </a:solidFill>
                <a:latin typeface="Arial"/>
                <a:ea typeface="Arial"/>
                <a:cs typeface="Arial"/>
                <a:sym typeface="Arial"/>
              </a:rPr>
              <a:t>60</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Broken-link flags</a:t>
            </a:r>
            <a:endParaRPr b="0" i="0" sz="2500" u="none" cap="none" strike="noStrike">
              <a:solidFill>
                <a:schemeClr val="dk1"/>
              </a:solidFill>
              <a:latin typeface="Arial"/>
              <a:ea typeface="Arial"/>
              <a:cs typeface="Arial"/>
              <a:sym typeface="Arial"/>
            </a:endParaRPr>
          </a:p>
        </p:txBody>
      </p:sp>
      <p:sp>
        <p:nvSpPr>
          <p:cNvPr id="323" name="Google Shape;323;p11"/>
          <p:cNvSpPr/>
          <p:nvPr/>
        </p:nvSpPr>
        <p:spPr>
          <a:xfrm>
            <a:off x="5074920" y="1325880"/>
            <a:ext cx="192024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E57200"/>
              </a:buClr>
              <a:buSzPts val="2500"/>
              <a:buFont typeface="Arial"/>
              <a:buNone/>
            </a:pPr>
            <a:r>
              <a:rPr b="1" i="0" lang="en-US" sz="2500" u="none" cap="none" strike="noStrike">
                <a:solidFill>
                  <a:srgbClr val="E57200"/>
                </a:solidFill>
                <a:latin typeface="Arial"/>
                <a:ea typeface="Arial"/>
                <a:cs typeface="Arial"/>
                <a:sym typeface="Arial"/>
              </a:rPr>
              <a:t>31</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Governance flags</a:t>
            </a:r>
            <a:endParaRPr b="0" i="0" sz="2500" u="none" cap="none" strike="noStrike">
              <a:solidFill>
                <a:schemeClr val="dk1"/>
              </a:solidFill>
              <a:latin typeface="Arial"/>
              <a:ea typeface="Arial"/>
              <a:cs typeface="Arial"/>
              <a:sym typeface="Arial"/>
            </a:endParaRPr>
          </a:p>
        </p:txBody>
      </p:sp>
      <p:sp>
        <p:nvSpPr>
          <p:cNvPr id="324" name="Google Shape;324;p11"/>
          <p:cNvSpPr/>
          <p:nvPr/>
        </p:nvSpPr>
        <p:spPr>
          <a:xfrm>
            <a:off x="7223760" y="1325880"/>
            <a:ext cx="192024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861F41"/>
              </a:buClr>
              <a:buSzPts val="2500"/>
              <a:buFont typeface="Arial"/>
              <a:buNone/>
            </a:pPr>
            <a:r>
              <a:rPr b="1" i="0" lang="en-US" sz="2500" u="none" cap="none" strike="noStrike">
                <a:solidFill>
                  <a:srgbClr val="861F41"/>
                </a:solidFill>
                <a:latin typeface="Arial"/>
                <a:ea typeface="Arial"/>
                <a:cs typeface="Arial"/>
                <a:sym typeface="Arial"/>
              </a:rPr>
              <a:t>24</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Misspelling flags</a:t>
            </a:r>
            <a:endParaRPr b="0" i="0" sz="2500" u="none" cap="none" strike="noStrike">
              <a:solidFill>
                <a:schemeClr val="dk1"/>
              </a:solidFill>
              <a:latin typeface="Arial"/>
              <a:ea typeface="Arial"/>
              <a:cs typeface="Arial"/>
              <a:sym typeface="Arial"/>
            </a:endParaRPr>
          </a:p>
        </p:txBody>
      </p:sp>
      <p:sp>
        <p:nvSpPr>
          <p:cNvPr id="325" name="Google Shape;325;p11"/>
          <p:cNvSpPr/>
          <p:nvPr/>
        </p:nvSpPr>
        <p:spPr>
          <a:xfrm>
            <a:off x="822960" y="2743200"/>
            <a:ext cx="5120640" cy="1097280"/>
          </a:xfrm>
          <a:prstGeom prst="roundRect">
            <a:avLst>
              <a:gd fmla="val 6667" name="adj"/>
            </a:avLst>
          </a:prstGeom>
          <a:solidFill>
            <a:srgbClr val="F4E6EC"/>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Highest-risk pages</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Undergraduate Handbook: 42 total flags, including 30 broken-link flags. Undergraduate advising: 19 total flags, including 13 broken-link flags.</a:t>
            </a:r>
            <a:endParaRPr b="0" i="0" sz="1050" u="none" cap="none" strike="noStrike">
              <a:solidFill>
                <a:srgbClr val="252525"/>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Both these pages must be rebuilt from scratch.</a:t>
            </a:r>
            <a:endParaRPr b="0" i="0" sz="1050" u="none" cap="none" strike="noStrike">
              <a:solidFill>
                <a:srgbClr val="252525"/>
              </a:solidFill>
              <a:latin typeface="Arial"/>
              <a:ea typeface="Arial"/>
              <a:cs typeface="Arial"/>
              <a:sym typeface="Arial"/>
            </a:endParaRPr>
          </a:p>
        </p:txBody>
      </p:sp>
      <p:sp>
        <p:nvSpPr>
          <p:cNvPr id="326" name="Google Shape;326;p11"/>
          <p:cNvSpPr/>
          <p:nvPr/>
        </p:nvSpPr>
        <p:spPr>
          <a:xfrm>
            <a:off x="6263640" y="2743200"/>
            <a:ext cx="4572000" cy="1097280"/>
          </a:xfrm>
          <a:prstGeom prst="roundRect">
            <a:avLst>
              <a:gd fmla="val 6667" name="adj"/>
            </a:avLst>
          </a:prstGeom>
          <a:solidFill>
            <a:srgbClr val="FFFFFF"/>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Strategic opportunity</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Academic pages should be redesigned around student questions: choose a program, apply, plan courses, get advising, fund graduate study, and find outcomes.</a:t>
            </a:r>
            <a:endParaRPr b="0" i="0" sz="1150" u="none" cap="none" strike="noStrike">
              <a:solidFill>
                <a:schemeClr val="dk1"/>
              </a:solidFill>
              <a:latin typeface="Arial"/>
              <a:ea typeface="Arial"/>
              <a:cs typeface="Arial"/>
              <a:sym typeface="Arial"/>
            </a:endParaRPr>
          </a:p>
        </p:txBody>
      </p:sp>
      <p:sp>
        <p:nvSpPr>
          <p:cNvPr id="327" name="Google Shape;327;p11"/>
          <p:cNvSpPr/>
          <p:nvPr/>
        </p:nvSpPr>
        <p:spPr>
          <a:xfrm>
            <a:off x="822960" y="4343400"/>
            <a:ext cx="10058400" cy="24688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11"/>
          <p:cNvSpPr/>
          <p:nvPr/>
        </p:nvSpPr>
        <p:spPr>
          <a:xfrm>
            <a:off x="868680" y="4389120"/>
            <a:ext cx="4937760" cy="1828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Audience</a:t>
            </a:r>
            <a:endParaRPr b="0" i="0" sz="850" u="none" cap="none" strike="noStrike">
              <a:solidFill>
                <a:schemeClr val="dk1"/>
              </a:solidFill>
              <a:latin typeface="Arial"/>
              <a:ea typeface="Arial"/>
              <a:cs typeface="Arial"/>
              <a:sym typeface="Arial"/>
            </a:endParaRPr>
          </a:p>
        </p:txBody>
      </p:sp>
      <p:sp>
        <p:nvSpPr>
          <p:cNvPr id="329" name="Google Shape;329;p11"/>
          <p:cNvSpPr/>
          <p:nvPr/>
        </p:nvSpPr>
        <p:spPr>
          <a:xfrm>
            <a:off x="5897880" y="4389120"/>
            <a:ext cx="4937760" cy="1828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Content priority</a:t>
            </a:r>
            <a:endParaRPr b="0" i="0" sz="850" u="none" cap="none" strike="noStrike">
              <a:solidFill>
                <a:schemeClr val="dk1"/>
              </a:solidFill>
              <a:latin typeface="Arial"/>
              <a:ea typeface="Arial"/>
              <a:cs typeface="Arial"/>
              <a:sym typeface="Arial"/>
            </a:endParaRPr>
          </a:p>
        </p:txBody>
      </p:sp>
      <p:sp>
        <p:nvSpPr>
          <p:cNvPr id="330" name="Google Shape;330;p11"/>
          <p:cNvSpPr/>
          <p:nvPr/>
        </p:nvSpPr>
        <p:spPr>
          <a:xfrm>
            <a:off x="822960" y="4590288"/>
            <a:ext cx="10058400" cy="246888"/>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11"/>
          <p:cNvSpPr/>
          <p:nvPr/>
        </p:nvSpPr>
        <p:spPr>
          <a:xfrm>
            <a:off x="868680" y="4636008"/>
            <a:ext cx="49377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Prospective undergraduate</a:t>
            </a:r>
            <a:endParaRPr b="0" i="0" sz="810" u="none" cap="none" strike="noStrike">
              <a:solidFill>
                <a:schemeClr val="dk1"/>
              </a:solidFill>
              <a:latin typeface="Arial"/>
              <a:ea typeface="Arial"/>
              <a:cs typeface="Arial"/>
              <a:sym typeface="Arial"/>
            </a:endParaRPr>
          </a:p>
        </p:txBody>
      </p:sp>
      <p:sp>
        <p:nvSpPr>
          <p:cNvPr id="332" name="Google Shape;332;p11"/>
          <p:cNvSpPr/>
          <p:nvPr/>
        </p:nvSpPr>
        <p:spPr>
          <a:xfrm>
            <a:off x="5897880" y="4636008"/>
            <a:ext cx="49377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AI minor, undergraduate program, outcomes, visit/apply</a:t>
            </a:r>
            <a:endParaRPr b="0" i="0" sz="810" u="none" cap="none" strike="noStrike">
              <a:solidFill>
                <a:schemeClr val="dk1"/>
              </a:solidFill>
              <a:latin typeface="Arial"/>
              <a:ea typeface="Arial"/>
              <a:cs typeface="Arial"/>
              <a:sym typeface="Arial"/>
            </a:endParaRPr>
          </a:p>
        </p:txBody>
      </p:sp>
      <p:sp>
        <p:nvSpPr>
          <p:cNvPr id="333" name="Google Shape;333;p11"/>
          <p:cNvSpPr/>
          <p:nvPr/>
        </p:nvSpPr>
        <p:spPr>
          <a:xfrm>
            <a:off x="822960" y="4837176"/>
            <a:ext cx="10058400" cy="246888"/>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11"/>
          <p:cNvSpPr/>
          <p:nvPr/>
        </p:nvSpPr>
        <p:spPr>
          <a:xfrm>
            <a:off x="868680" y="4882896"/>
            <a:ext cx="49377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Prospective graduate</a:t>
            </a:r>
            <a:endParaRPr b="0" i="0" sz="810" u="none" cap="none" strike="noStrike">
              <a:solidFill>
                <a:schemeClr val="dk1"/>
              </a:solidFill>
              <a:latin typeface="Arial"/>
              <a:ea typeface="Arial"/>
              <a:cs typeface="Arial"/>
              <a:sym typeface="Arial"/>
            </a:endParaRPr>
          </a:p>
        </p:txBody>
      </p:sp>
      <p:sp>
        <p:nvSpPr>
          <p:cNvPr id="335" name="Google Shape;335;p11"/>
          <p:cNvSpPr/>
          <p:nvPr/>
        </p:nvSpPr>
        <p:spPr>
          <a:xfrm>
            <a:off x="5897880" y="4882896"/>
            <a:ext cx="49377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Programs, funding, deadlines, locations, faculty research</a:t>
            </a:r>
            <a:endParaRPr b="0" i="0" sz="810" u="none" cap="none" strike="noStrike">
              <a:solidFill>
                <a:schemeClr val="dk1"/>
              </a:solidFill>
              <a:latin typeface="Arial"/>
              <a:ea typeface="Arial"/>
              <a:cs typeface="Arial"/>
              <a:sym typeface="Arial"/>
            </a:endParaRPr>
          </a:p>
        </p:txBody>
      </p:sp>
      <p:sp>
        <p:nvSpPr>
          <p:cNvPr id="336" name="Google Shape;336;p11"/>
          <p:cNvSpPr/>
          <p:nvPr/>
        </p:nvSpPr>
        <p:spPr>
          <a:xfrm>
            <a:off x="822960" y="5084064"/>
            <a:ext cx="10058400" cy="246888"/>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11"/>
          <p:cNvSpPr/>
          <p:nvPr/>
        </p:nvSpPr>
        <p:spPr>
          <a:xfrm>
            <a:off x="868680" y="5129784"/>
            <a:ext cx="49377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Current students</a:t>
            </a:r>
            <a:endParaRPr b="0" i="0" sz="810" u="none" cap="none" strike="noStrike">
              <a:solidFill>
                <a:schemeClr val="dk1"/>
              </a:solidFill>
              <a:latin typeface="Arial"/>
              <a:ea typeface="Arial"/>
              <a:cs typeface="Arial"/>
              <a:sym typeface="Arial"/>
            </a:endParaRPr>
          </a:p>
        </p:txBody>
      </p:sp>
      <p:sp>
        <p:nvSpPr>
          <p:cNvPr id="338" name="Google Shape;338;p11"/>
          <p:cNvSpPr/>
          <p:nvPr/>
        </p:nvSpPr>
        <p:spPr>
          <a:xfrm>
            <a:off x="5897880" y="5129784"/>
            <a:ext cx="49377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Checksheets, advising, policies, experiential learning</a:t>
            </a:r>
            <a:endParaRPr b="0" i="0" sz="810" u="none" cap="none" strike="noStrike">
              <a:solidFill>
                <a:schemeClr val="dk1"/>
              </a:solidFill>
              <a:latin typeface="Arial"/>
              <a:ea typeface="Arial"/>
              <a:cs typeface="Arial"/>
              <a:sym typeface="Arial"/>
            </a:endParaRPr>
          </a:p>
        </p:txBody>
      </p:sp>
      <p:sp>
        <p:nvSpPr>
          <p:cNvPr id="339" name="Google Shape;339;p11"/>
          <p:cNvSpPr/>
          <p:nvPr/>
        </p:nvSpPr>
        <p:spPr>
          <a:xfrm>
            <a:off x="822960" y="5330952"/>
            <a:ext cx="10058400" cy="246888"/>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11"/>
          <p:cNvSpPr/>
          <p:nvPr/>
        </p:nvSpPr>
        <p:spPr>
          <a:xfrm>
            <a:off x="868680" y="5376672"/>
            <a:ext cx="49377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Internal editors</a:t>
            </a:r>
            <a:endParaRPr b="0" i="0" sz="810" u="none" cap="none" strike="noStrike">
              <a:solidFill>
                <a:schemeClr val="dk1"/>
              </a:solidFill>
              <a:latin typeface="Arial"/>
              <a:ea typeface="Arial"/>
              <a:cs typeface="Arial"/>
              <a:sym typeface="Arial"/>
            </a:endParaRPr>
          </a:p>
        </p:txBody>
      </p:sp>
      <p:sp>
        <p:nvSpPr>
          <p:cNvPr id="341" name="Google Shape;341;p11"/>
          <p:cNvSpPr/>
          <p:nvPr/>
        </p:nvSpPr>
        <p:spPr>
          <a:xfrm>
            <a:off x="5897880" y="5376672"/>
            <a:ext cx="49377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Annual catalog/checksheet review, link checks, </a:t>
            </a:r>
            <a:r>
              <a:rPr lang="en-US" sz="810">
                <a:solidFill>
                  <a:srgbClr val="252525"/>
                </a:solidFill>
              </a:rPr>
              <a:t>content o</a:t>
            </a:r>
            <a:r>
              <a:rPr b="0" i="0" lang="en-US" sz="810" u="none" cap="none" strike="noStrike">
                <a:solidFill>
                  <a:srgbClr val="252525"/>
                </a:solidFill>
                <a:latin typeface="Arial"/>
                <a:ea typeface="Arial"/>
                <a:cs typeface="Arial"/>
                <a:sym typeface="Arial"/>
              </a:rPr>
              <a:t>wner signoff</a:t>
            </a:r>
            <a:endParaRPr b="0" i="0" sz="810" u="none" cap="none" strike="noStrike">
              <a:solidFill>
                <a:schemeClr val="dk1"/>
              </a:solidFill>
              <a:latin typeface="Arial"/>
              <a:ea typeface="Arial"/>
              <a:cs typeface="Arial"/>
              <a:sym typeface="Arial"/>
            </a:endParaRPr>
          </a:p>
        </p:txBody>
      </p:sp>
      <p:sp>
        <p:nvSpPr>
          <p:cNvPr id="342" name="Google Shape;342;p11"/>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343" name="Google Shape;343;p11"/>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11</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348" name="Shape 348"/>
        <p:cNvGrpSpPr/>
        <p:nvPr/>
      </p:nvGrpSpPr>
      <p:grpSpPr>
        <a:xfrm>
          <a:off x="0" y="0"/>
          <a:ext cx="0" cy="0"/>
          <a:chOff x="0" y="0"/>
          <a:chExt cx="0" cy="0"/>
        </a:xfrm>
      </p:grpSpPr>
      <p:sp>
        <p:nvSpPr>
          <p:cNvPr id="349" name="Google Shape;349;p12"/>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12"/>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12"/>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Engage subtree audit</a:t>
            </a:r>
            <a:endParaRPr b="0" i="0" sz="2600" u="none" cap="none" strike="noStrike">
              <a:solidFill>
                <a:schemeClr val="dk1"/>
              </a:solidFill>
              <a:latin typeface="Arial"/>
              <a:ea typeface="Arial"/>
              <a:cs typeface="Arial"/>
              <a:sym typeface="Arial"/>
            </a:endParaRPr>
          </a:p>
        </p:txBody>
      </p:sp>
      <p:sp>
        <p:nvSpPr>
          <p:cNvPr id="352" name="Google Shape;352;p12"/>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Engage pages support alumni, giving, industry, and proof-of-impact storytelling.</a:t>
            </a:r>
            <a:endParaRPr b="0" i="0" sz="1150" u="none" cap="none" strike="noStrike">
              <a:solidFill>
                <a:schemeClr val="dk1"/>
              </a:solidFill>
              <a:latin typeface="Arial"/>
              <a:ea typeface="Arial"/>
              <a:cs typeface="Arial"/>
              <a:sym typeface="Arial"/>
            </a:endParaRPr>
          </a:p>
        </p:txBody>
      </p:sp>
      <p:sp>
        <p:nvSpPr>
          <p:cNvPr id="353" name="Google Shape;353;p12"/>
          <p:cNvSpPr/>
          <p:nvPr/>
        </p:nvSpPr>
        <p:spPr>
          <a:xfrm>
            <a:off x="777240" y="1325880"/>
            <a:ext cx="192024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861F41"/>
              </a:buClr>
              <a:buSzPts val="2500"/>
              <a:buFont typeface="Arial"/>
              <a:buNone/>
            </a:pPr>
            <a:r>
              <a:rPr b="1" i="0" lang="en-US" sz="2500" u="none" cap="none" strike="noStrike">
                <a:solidFill>
                  <a:srgbClr val="861F41"/>
                </a:solidFill>
                <a:latin typeface="Arial"/>
                <a:ea typeface="Arial"/>
                <a:cs typeface="Arial"/>
                <a:sym typeface="Arial"/>
              </a:rPr>
              <a:t>32</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Engage pages</a:t>
            </a:r>
            <a:endParaRPr b="0" i="0" sz="2500" u="none" cap="none" strike="noStrike">
              <a:solidFill>
                <a:schemeClr val="dk1"/>
              </a:solidFill>
              <a:latin typeface="Arial"/>
              <a:ea typeface="Arial"/>
              <a:cs typeface="Arial"/>
              <a:sym typeface="Arial"/>
            </a:endParaRPr>
          </a:p>
        </p:txBody>
      </p:sp>
      <p:sp>
        <p:nvSpPr>
          <p:cNvPr id="354" name="Google Shape;354;p12"/>
          <p:cNvSpPr/>
          <p:nvPr/>
        </p:nvSpPr>
        <p:spPr>
          <a:xfrm>
            <a:off x="2926080" y="1325880"/>
            <a:ext cx="192024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B00020"/>
              </a:buClr>
              <a:buSzPts val="2500"/>
              <a:buFont typeface="Arial"/>
              <a:buNone/>
            </a:pPr>
            <a:r>
              <a:rPr b="1" i="0" lang="en-US" sz="2500" u="none" cap="none" strike="noStrike">
                <a:solidFill>
                  <a:srgbClr val="B00020"/>
                </a:solidFill>
                <a:latin typeface="Arial"/>
                <a:ea typeface="Arial"/>
                <a:cs typeface="Arial"/>
                <a:sym typeface="Arial"/>
              </a:rPr>
              <a:t>49</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Broken-link flags</a:t>
            </a:r>
            <a:endParaRPr b="0" i="0" sz="2500" u="none" cap="none" strike="noStrike">
              <a:solidFill>
                <a:schemeClr val="dk1"/>
              </a:solidFill>
              <a:latin typeface="Arial"/>
              <a:ea typeface="Arial"/>
              <a:cs typeface="Arial"/>
              <a:sym typeface="Arial"/>
            </a:endParaRPr>
          </a:p>
        </p:txBody>
      </p:sp>
      <p:sp>
        <p:nvSpPr>
          <p:cNvPr id="355" name="Google Shape;355;p12"/>
          <p:cNvSpPr/>
          <p:nvPr/>
        </p:nvSpPr>
        <p:spPr>
          <a:xfrm>
            <a:off x="5074920" y="1325880"/>
            <a:ext cx="192024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E57200"/>
              </a:buClr>
              <a:buSzPts val="2500"/>
              <a:buFont typeface="Arial"/>
              <a:buNone/>
            </a:pPr>
            <a:r>
              <a:rPr b="1" i="0" lang="en-US" sz="2500" u="none" cap="none" strike="noStrike">
                <a:solidFill>
                  <a:srgbClr val="E57200"/>
                </a:solidFill>
                <a:latin typeface="Arial"/>
                <a:ea typeface="Arial"/>
                <a:cs typeface="Arial"/>
                <a:sym typeface="Arial"/>
              </a:rPr>
              <a:t>44</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SEO flags</a:t>
            </a:r>
            <a:endParaRPr b="0" i="0" sz="2500" u="none" cap="none" strike="noStrike">
              <a:solidFill>
                <a:schemeClr val="dk1"/>
              </a:solidFill>
              <a:latin typeface="Arial"/>
              <a:ea typeface="Arial"/>
              <a:cs typeface="Arial"/>
              <a:sym typeface="Arial"/>
            </a:endParaRPr>
          </a:p>
        </p:txBody>
      </p:sp>
      <p:sp>
        <p:nvSpPr>
          <p:cNvPr id="356" name="Google Shape;356;p12"/>
          <p:cNvSpPr/>
          <p:nvPr/>
        </p:nvSpPr>
        <p:spPr>
          <a:xfrm>
            <a:off x="7223760" y="1325880"/>
            <a:ext cx="192024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861F41"/>
              </a:buClr>
              <a:buSzPts val="2500"/>
              <a:buFont typeface="Arial"/>
              <a:buNone/>
            </a:pPr>
            <a:r>
              <a:rPr b="1" i="0" lang="en-US" sz="2500" u="none" cap="none" strike="noStrike">
                <a:solidFill>
                  <a:srgbClr val="861F41"/>
                </a:solidFill>
                <a:latin typeface="Arial"/>
                <a:ea typeface="Arial"/>
                <a:cs typeface="Arial"/>
                <a:sym typeface="Arial"/>
              </a:rPr>
              <a:t>13</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Distinguished alumni pages</a:t>
            </a:r>
            <a:endParaRPr b="0" i="0" sz="2500" u="none" cap="none" strike="noStrike">
              <a:solidFill>
                <a:schemeClr val="dk1"/>
              </a:solidFill>
              <a:latin typeface="Arial"/>
              <a:ea typeface="Arial"/>
              <a:cs typeface="Arial"/>
              <a:sym typeface="Arial"/>
            </a:endParaRPr>
          </a:p>
        </p:txBody>
      </p:sp>
      <p:sp>
        <p:nvSpPr>
          <p:cNvPr id="357" name="Google Shape;357;p12"/>
          <p:cNvSpPr/>
          <p:nvPr/>
        </p:nvSpPr>
        <p:spPr>
          <a:xfrm>
            <a:off x="822960" y="2816352"/>
            <a:ext cx="4846320" cy="1097280"/>
          </a:xfrm>
          <a:prstGeom prst="roundRect">
            <a:avLst>
              <a:gd fmla="val 6667" name="adj"/>
            </a:avLst>
          </a:prstGeom>
          <a:solidFill>
            <a:srgbClr val="FFFFFF"/>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Validated finding</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The Engage section is small but strategically important. It connects alumni, donors, employers, events, and student opportunity narratives.</a:t>
            </a:r>
            <a:endParaRPr b="0" i="0" sz="1150" u="none" cap="none" strike="noStrike">
              <a:solidFill>
                <a:schemeClr val="dk1"/>
              </a:solidFill>
              <a:latin typeface="Arial"/>
              <a:ea typeface="Arial"/>
              <a:cs typeface="Arial"/>
              <a:sym typeface="Arial"/>
            </a:endParaRPr>
          </a:p>
        </p:txBody>
      </p:sp>
      <p:sp>
        <p:nvSpPr>
          <p:cNvPr id="358" name="Google Shape;358;p12"/>
          <p:cNvSpPr/>
          <p:nvPr/>
        </p:nvSpPr>
        <p:spPr>
          <a:xfrm>
            <a:off x="5989320" y="2816352"/>
            <a:ext cx="4846320" cy="1097280"/>
          </a:xfrm>
          <a:prstGeom prst="roundRect">
            <a:avLst>
              <a:gd fmla="val 6667" name="adj"/>
            </a:avLst>
          </a:prstGeom>
          <a:solidFill>
            <a:srgbClr val="FCEAD7"/>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Content strategy</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Separate evergreen engagement pathways from archival alumni profiles. Make alumni stories work harder through tags, cross-links, and recruiting proof points. The archived alumni profiles are still useful. They can be unpublished and moved to the sandbox.</a:t>
            </a:r>
            <a:endParaRPr b="0" i="0" sz="1150" u="none" cap="none" strike="noStrike">
              <a:solidFill>
                <a:schemeClr val="dk1"/>
              </a:solidFill>
              <a:latin typeface="Arial"/>
              <a:ea typeface="Arial"/>
              <a:cs typeface="Arial"/>
              <a:sym typeface="Arial"/>
            </a:endParaRPr>
          </a:p>
        </p:txBody>
      </p:sp>
      <p:sp>
        <p:nvSpPr>
          <p:cNvPr id="359" name="Google Shape;359;p12"/>
          <p:cNvSpPr/>
          <p:nvPr/>
        </p:nvSpPr>
        <p:spPr>
          <a:xfrm>
            <a:off x="822960" y="4343400"/>
            <a:ext cx="10058400" cy="24688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12"/>
          <p:cNvSpPr/>
          <p:nvPr/>
        </p:nvSpPr>
        <p:spPr>
          <a:xfrm>
            <a:off x="868680" y="4389120"/>
            <a:ext cx="3261360" cy="1828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Audience</a:t>
            </a:r>
            <a:endParaRPr b="0" i="0" sz="850" u="none" cap="none" strike="noStrike">
              <a:solidFill>
                <a:schemeClr val="dk1"/>
              </a:solidFill>
              <a:latin typeface="Arial"/>
              <a:ea typeface="Arial"/>
              <a:cs typeface="Arial"/>
              <a:sym typeface="Arial"/>
            </a:endParaRPr>
          </a:p>
        </p:txBody>
      </p:sp>
      <p:sp>
        <p:nvSpPr>
          <p:cNvPr id="361" name="Google Shape;361;p12"/>
          <p:cNvSpPr/>
          <p:nvPr/>
        </p:nvSpPr>
        <p:spPr>
          <a:xfrm>
            <a:off x="4221480" y="4389120"/>
            <a:ext cx="3261360" cy="1828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Need</a:t>
            </a:r>
            <a:endParaRPr b="0" i="0" sz="850" u="none" cap="none" strike="noStrike">
              <a:solidFill>
                <a:schemeClr val="dk1"/>
              </a:solidFill>
              <a:latin typeface="Arial"/>
              <a:ea typeface="Arial"/>
              <a:cs typeface="Arial"/>
              <a:sym typeface="Arial"/>
            </a:endParaRPr>
          </a:p>
        </p:txBody>
      </p:sp>
      <p:sp>
        <p:nvSpPr>
          <p:cNvPr id="362" name="Google Shape;362;p12"/>
          <p:cNvSpPr/>
          <p:nvPr/>
        </p:nvSpPr>
        <p:spPr>
          <a:xfrm>
            <a:off x="7574280" y="4389120"/>
            <a:ext cx="3261360" cy="1828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Recommended treatment</a:t>
            </a:r>
            <a:endParaRPr b="0" i="0" sz="850" u="none" cap="none" strike="noStrike">
              <a:solidFill>
                <a:schemeClr val="dk1"/>
              </a:solidFill>
              <a:latin typeface="Arial"/>
              <a:ea typeface="Arial"/>
              <a:cs typeface="Arial"/>
              <a:sym typeface="Arial"/>
            </a:endParaRPr>
          </a:p>
        </p:txBody>
      </p:sp>
      <p:sp>
        <p:nvSpPr>
          <p:cNvPr id="363" name="Google Shape;363;p12"/>
          <p:cNvSpPr/>
          <p:nvPr/>
        </p:nvSpPr>
        <p:spPr>
          <a:xfrm>
            <a:off x="822960" y="4590288"/>
            <a:ext cx="10058400" cy="246888"/>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12"/>
          <p:cNvSpPr/>
          <p:nvPr/>
        </p:nvSpPr>
        <p:spPr>
          <a:xfrm>
            <a:off x="868680" y="4636008"/>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Alumni</a:t>
            </a:r>
            <a:endParaRPr b="0" i="0" sz="810" u="none" cap="none" strike="noStrike">
              <a:solidFill>
                <a:schemeClr val="dk1"/>
              </a:solidFill>
              <a:latin typeface="Arial"/>
              <a:ea typeface="Arial"/>
              <a:cs typeface="Arial"/>
              <a:sym typeface="Arial"/>
            </a:endParaRPr>
          </a:p>
        </p:txBody>
      </p:sp>
      <p:sp>
        <p:nvSpPr>
          <p:cNvPr id="365" name="Google Shape;365;p12"/>
          <p:cNvSpPr/>
          <p:nvPr/>
        </p:nvSpPr>
        <p:spPr>
          <a:xfrm>
            <a:off x="4221480" y="4636008"/>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Reconnect, attend, mentor, give</a:t>
            </a:r>
            <a:endParaRPr b="0" i="0" sz="810" u="none" cap="none" strike="noStrike">
              <a:solidFill>
                <a:schemeClr val="dk1"/>
              </a:solidFill>
              <a:latin typeface="Arial"/>
              <a:ea typeface="Arial"/>
              <a:cs typeface="Arial"/>
              <a:sym typeface="Arial"/>
            </a:endParaRPr>
          </a:p>
        </p:txBody>
      </p:sp>
      <p:sp>
        <p:nvSpPr>
          <p:cNvPr id="366" name="Google Shape;366;p12"/>
          <p:cNvSpPr/>
          <p:nvPr/>
        </p:nvSpPr>
        <p:spPr>
          <a:xfrm>
            <a:off x="7574280" y="4636008"/>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Events + stories + giving path</a:t>
            </a:r>
            <a:endParaRPr b="0" i="0" sz="810" u="none" cap="none" strike="noStrike">
              <a:solidFill>
                <a:schemeClr val="dk1"/>
              </a:solidFill>
              <a:latin typeface="Arial"/>
              <a:ea typeface="Arial"/>
              <a:cs typeface="Arial"/>
              <a:sym typeface="Arial"/>
            </a:endParaRPr>
          </a:p>
        </p:txBody>
      </p:sp>
      <p:sp>
        <p:nvSpPr>
          <p:cNvPr id="367" name="Google Shape;367;p12"/>
          <p:cNvSpPr/>
          <p:nvPr/>
        </p:nvSpPr>
        <p:spPr>
          <a:xfrm>
            <a:off x="822960" y="4837176"/>
            <a:ext cx="10058400" cy="246888"/>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12"/>
          <p:cNvSpPr/>
          <p:nvPr/>
        </p:nvSpPr>
        <p:spPr>
          <a:xfrm>
            <a:off x="868680" y="4882896"/>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Industry</a:t>
            </a:r>
            <a:endParaRPr b="0" i="0" sz="810" u="none" cap="none" strike="noStrike">
              <a:solidFill>
                <a:schemeClr val="dk1"/>
              </a:solidFill>
              <a:latin typeface="Arial"/>
              <a:ea typeface="Arial"/>
              <a:cs typeface="Arial"/>
              <a:sym typeface="Arial"/>
            </a:endParaRPr>
          </a:p>
        </p:txBody>
      </p:sp>
      <p:sp>
        <p:nvSpPr>
          <p:cNvPr id="369" name="Google Shape;369;p12"/>
          <p:cNvSpPr/>
          <p:nvPr/>
        </p:nvSpPr>
        <p:spPr>
          <a:xfrm>
            <a:off x="4221480" y="4882896"/>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Recruit, sponsor, partner</a:t>
            </a:r>
            <a:endParaRPr b="0" i="0" sz="810" u="none" cap="none" strike="noStrike">
              <a:solidFill>
                <a:schemeClr val="dk1"/>
              </a:solidFill>
              <a:latin typeface="Arial"/>
              <a:ea typeface="Arial"/>
              <a:cs typeface="Arial"/>
              <a:sym typeface="Arial"/>
            </a:endParaRPr>
          </a:p>
        </p:txBody>
      </p:sp>
      <p:sp>
        <p:nvSpPr>
          <p:cNvPr id="370" name="Google Shape;370;p12"/>
          <p:cNvSpPr/>
          <p:nvPr/>
        </p:nvSpPr>
        <p:spPr>
          <a:xfrm>
            <a:off x="7574280" y="4882896"/>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CS|Source + career fair + contact path</a:t>
            </a:r>
            <a:endParaRPr b="0" i="0" sz="810" u="none" cap="none" strike="noStrike">
              <a:solidFill>
                <a:schemeClr val="dk1"/>
              </a:solidFill>
              <a:latin typeface="Arial"/>
              <a:ea typeface="Arial"/>
              <a:cs typeface="Arial"/>
              <a:sym typeface="Arial"/>
            </a:endParaRPr>
          </a:p>
        </p:txBody>
      </p:sp>
      <p:sp>
        <p:nvSpPr>
          <p:cNvPr id="371" name="Google Shape;371;p12"/>
          <p:cNvSpPr/>
          <p:nvPr/>
        </p:nvSpPr>
        <p:spPr>
          <a:xfrm>
            <a:off x="822960" y="5084064"/>
            <a:ext cx="10058400" cy="246888"/>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12"/>
          <p:cNvSpPr/>
          <p:nvPr/>
        </p:nvSpPr>
        <p:spPr>
          <a:xfrm>
            <a:off x="868680" y="5129784"/>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Prospective students</a:t>
            </a:r>
            <a:endParaRPr b="0" i="0" sz="810" u="none" cap="none" strike="noStrike">
              <a:solidFill>
                <a:schemeClr val="dk1"/>
              </a:solidFill>
              <a:latin typeface="Arial"/>
              <a:ea typeface="Arial"/>
              <a:cs typeface="Arial"/>
              <a:sym typeface="Arial"/>
            </a:endParaRPr>
          </a:p>
        </p:txBody>
      </p:sp>
      <p:sp>
        <p:nvSpPr>
          <p:cNvPr id="373" name="Google Shape;373;p12"/>
          <p:cNvSpPr/>
          <p:nvPr/>
        </p:nvSpPr>
        <p:spPr>
          <a:xfrm>
            <a:off x="4221480" y="5129784"/>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See outcomes and belonging</a:t>
            </a:r>
            <a:endParaRPr b="0" i="0" sz="810" u="none" cap="none" strike="noStrike">
              <a:solidFill>
                <a:schemeClr val="dk1"/>
              </a:solidFill>
              <a:latin typeface="Arial"/>
              <a:ea typeface="Arial"/>
              <a:cs typeface="Arial"/>
              <a:sym typeface="Arial"/>
            </a:endParaRPr>
          </a:p>
        </p:txBody>
      </p:sp>
      <p:sp>
        <p:nvSpPr>
          <p:cNvPr id="374" name="Google Shape;374;p12"/>
          <p:cNvSpPr/>
          <p:nvPr/>
        </p:nvSpPr>
        <p:spPr>
          <a:xfrm>
            <a:off x="7574280" y="5129784"/>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Alumni profiles cross-linked to academic pages</a:t>
            </a:r>
            <a:endParaRPr b="0" i="0" sz="810" u="none" cap="none" strike="noStrike">
              <a:solidFill>
                <a:schemeClr val="dk1"/>
              </a:solidFill>
              <a:latin typeface="Arial"/>
              <a:ea typeface="Arial"/>
              <a:cs typeface="Arial"/>
              <a:sym typeface="Arial"/>
            </a:endParaRPr>
          </a:p>
        </p:txBody>
      </p:sp>
      <p:sp>
        <p:nvSpPr>
          <p:cNvPr id="375" name="Google Shape;375;p12"/>
          <p:cNvSpPr/>
          <p:nvPr/>
        </p:nvSpPr>
        <p:spPr>
          <a:xfrm>
            <a:off x="822960" y="5330952"/>
            <a:ext cx="10058400" cy="246888"/>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12"/>
          <p:cNvSpPr/>
          <p:nvPr/>
        </p:nvSpPr>
        <p:spPr>
          <a:xfrm>
            <a:off x="868680" y="5376672"/>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Advancement</a:t>
            </a:r>
            <a:endParaRPr b="0" i="0" sz="810" u="none" cap="none" strike="noStrike">
              <a:solidFill>
                <a:schemeClr val="dk1"/>
              </a:solidFill>
              <a:latin typeface="Arial"/>
              <a:ea typeface="Arial"/>
              <a:cs typeface="Arial"/>
              <a:sym typeface="Arial"/>
            </a:endParaRPr>
          </a:p>
        </p:txBody>
      </p:sp>
      <p:sp>
        <p:nvSpPr>
          <p:cNvPr id="377" name="Google Shape;377;p12"/>
          <p:cNvSpPr/>
          <p:nvPr/>
        </p:nvSpPr>
        <p:spPr>
          <a:xfrm>
            <a:off x="4221480" y="5376672"/>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Build donor confidence</a:t>
            </a:r>
            <a:endParaRPr b="0" i="0" sz="810" u="none" cap="none" strike="noStrike">
              <a:solidFill>
                <a:schemeClr val="dk1"/>
              </a:solidFill>
              <a:latin typeface="Arial"/>
              <a:ea typeface="Arial"/>
              <a:cs typeface="Arial"/>
              <a:sym typeface="Arial"/>
            </a:endParaRPr>
          </a:p>
        </p:txBody>
      </p:sp>
      <p:sp>
        <p:nvSpPr>
          <p:cNvPr id="378" name="Google Shape;378;p12"/>
          <p:cNvSpPr/>
          <p:nvPr/>
        </p:nvSpPr>
        <p:spPr>
          <a:xfrm>
            <a:off x="7574280" y="5376672"/>
            <a:ext cx="326136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Impact and stewardship stories and fundable priorities</a:t>
            </a:r>
            <a:endParaRPr b="0" i="0" sz="810" u="none" cap="none" strike="noStrike">
              <a:solidFill>
                <a:schemeClr val="dk1"/>
              </a:solidFill>
              <a:latin typeface="Arial"/>
              <a:ea typeface="Arial"/>
              <a:cs typeface="Arial"/>
              <a:sym typeface="Arial"/>
            </a:endParaRPr>
          </a:p>
        </p:txBody>
      </p:sp>
      <p:sp>
        <p:nvSpPr>
          <p:cNvPr id="379" name="Google Shape;379;p12"/>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380" name="Google Shape;380;p12"/>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12</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385" name="Shape 385"/>
        <p:cNvGrpSpPr/>
        <p:nvPr/>
      </p:nvGrpSpPr>
      <p:grpSpPr>
        <a:xfrm>
          <a:off x="0" y="0"/>
          <a:ext cx="0" cy="0"/>
          <a:chOff x="0" y="0"/>
          <a:chExt cx="0" cy="0"/>
        </a:xfrm>
      </p:grpSpPr>
      <p:sp>
        <p:nvSpPr>
          <p:cNvPr id="386" name="Google Shape;386;p13"/>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13"/>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13"/>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Hidden, system, and orphan-risk content</a:t>
            </a:r>
            <a:endParaRPr b="0" i="0" sz="2600" u="none" cap="none" strike="noStrike">
              <a:solidFill>
                <a:schemeClr val="dk1"/>
              </a:solidFill>
              <a:latin typeface="Arial"/>
              <a:ea typeface="Arial"/>
              <a:cs typeface="Arial"/>
              <a:sym typeface="Arial"/>
            </a:endParaRPr>
          </a:p>
        </p:txBody>
      </p:sp>
      <p:sp>
        <p:nvSpPr>
          <p:cNvPr id="389" name="Google Shape;389;p13"/>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These pages should not be ignored in migration planning.</a:t>
            </a:r>
            <a:endParaRPr b="0" i="0" sz="1150" u="none" cap="none" strike="noStrike">
              <a:solidFill>
                <a:schemeClr val="dk1"/>
              </a:solidFill>
              <a:latin typeface="Arial"/>
              <a:ea typeface="Arial"/>
              <a:cs typeface="Arial"/>
              <a:sym typeface="Arial"/>
            </a:endParaRPr>
          </a:p>
        </p:txBody>
      </p:sp>
      <p:sp>
        <p:nvSpPr>
          <p:cNvPr id="390" name="Google Shape;390;p13"/>
          <p:cNvSpPr/>
          <p:nvPr/>
        </p:nvSpPr>
        <p:spPr>
          <a:xfrm>
            <a:off x="822960" y="1325880"/>
            <a:ext cx="201168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861F41"/>
              </a:buClr>
              <a:buSzPts val="2500"/>
              <a:buFont typeface="Arial"/>
              <a:buNone/>
            </a:pPr>
            <a:r>
              <a:rPr b="1" i="0" lang="en-US" sz="2500" u="none" cap="none" strike="noStrike">
                <a:solidFill>
                  <a:srgbClr val="861F41"/>
                </a:solidFill>
                <a:latin typeface="Arial"/>
                <a:ea typeface="Arial"/>
                <a:cs typeface="Arial"/>
                <a:sym typeface="Arial"/>
              </a:rPr>
              <a:t>8</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Tags / content-path pages</a:t>
            </a:r>
            <a:endParaRPr b="0" i="0" sz="2500" u="none" cap="none" strike="noStrike">
              <a:solidFill>
                <a:schemeClr val="dk1"/>
              </a:solidFill>
              <a:latin typeface="Arial"/>
              <a:ea typeface="Arial"/>
              <a:cs typeface="Arial"/>
              <a:sym typeface="Arial"/>
            </a:endParaRPr>
          </a:p>
        </p:txBody>
      </p:sp>
      <p:sp>
        <p:nvSpPr>
          <p:cNvPr id="391" name="Google Shape;391;p13"/>
          <p:cNvSpPr/>
          <p:nvPr/>
        </p:nvSpPr>
        <p:spPr>
          <a:xfrm>
            <a:off x="3063240" y="1325880"/>
            <a:ext cx="201168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E57200"/>
              </a:buClr>
              <a:buSzPts val="2500"/>
              <a:buFont typeface="Arial"/>
              <a:buNone/>
            </a:pPr>
            <a:r>
              <a:rPr b="1" i="0" lang="en-US" sz="2500" u="none" cap="none" strike="noStrike">
                <a:solidFill>
                  <a:srgbClr val="E57200"/>
                </a:solidFill>
                <a:latin typeface="Arial"/>
                <a:ea typeface="Arial"/>
                <a:cs typeface="Arial"/>
                <a:sym typeface="Arial"/>
              </a:rPr>
              <a:t>2</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Find Your Future Here pages</a:t>
            </a:r>
            <a:endParaRPr b="0" i="0" sz="2500" u="none" cap="none" strike="noStrike">
              <a:solidFill>
                <a:schemeClr val="dk1"/>
              </a:solidFill>
              <a:latin typeface="Arial"/>
              <a:ea typeface="Arial"/>
              <a:cs typeface="Arial"/>
              <a:sym typeface="Arial"/>
            </a:endParaRPr>
          </a:p>
        </p:txBody>
      </p:sp>
      <p:sp>
        <p:nvSpPr>
          <p:cNvPr id="392" name="Google Shape;392;p13"/>
          <p:cNvSpPr/>
          <p:nvPr/>
        </p:nvSpPr>
        <p:spPr>
          <a:xfrm>
            <a:off x="5303520" y="1325880"/>
            <a:ext cx="201168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B00020"/>
              </a:buClr>
              <a:buSzPts val="2500"/>
              <a:buFont typeface="Arial"/>
              <a:buNone/>
            </a:pPr>
            <a:r>
              <a:rPr b="1" i="0" lang="en-US" sz="2500" u="none" cap="none" strike="noStrike">
                <a:solidFill>
                  <a:srgbClr val="B00020"/>
                </a:solidFill>
                <a:latin typeface="Arial"/>
                <a:ea typeface="Arial"/>
                <a:cs typeface="Arial"/>
                <a:sym typeface="Arial"/>
              </a:rPr>
              <a:t>1</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site-exposed unpublished item</a:t>
            </a:r>
            <a:endParaRPr b="0" i="0" sz="2500" u="none" cap="none" strike="noStrike">
              <a:solidFill>
                <a:schemeClr val="dk1"/>
              </a:solidFill>
              <a:latin typeface="Arial"/>
              <a:ea typeface="Arial"/>
              <a:cs typeface="Arial"/>
              <a:sym typeface="Arial"/>
            </a:endParaRPr>
          </a:p>
        </p:txBody>
      </p:sp>
      <p:sp>
        <p:nvSpPr>
          <p:cNvPr id="393" name="Google Shape;393;p13"/>
          <p:cNvSpPr/>
          <p:nvPr/>
        </p:nvSpPr>
        <p:spPr>
          <a:xfrm>
            <a:off x="868680" y="2743200"/>
            <a:ext cx="5212080" cy="1234440"/>
          </a:xfrm>
          <a:prstGeom prst="roundRect">
            <a:avLst>
              <a:gd fmla="val 5926" name="adj"/>
            </a:avLst>
          </a:prstGeom>
          <a:solidFill>
            <a:srgbClr val="FFFFFF"/>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Why it matters</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Content outside the intended tree can be indexed, exposed through search, or break during migration. It also confuses editors because it is not part of a governed user journey.</a:t>
            </a:r>
            <a:endParaRPr b="0" i="0" sz="1150" u="none" cap="none" strike="noStrike">
              <a:solidFill>
                <a:schemeClr val="dk1"/>
              </a:solidFill>
              <a:latin typeface="Arial"/>
              <a:ea typeface="Arial"/>
              <a:cs typeface="Arial"/>
              <a:sym typeface="Arial"/>
            </a:endParaRPr>
          </a:p>
        </p:txBody>
      </p:sp>
      <p:sp>
        <p:nvSpPr>
          <p:cNvPr id="394" name="Google Shape;394;p13"/>
          <p:cNvSpPr/>
          <p:nvPr/>
        </p:nvSpPr>
        <p:spPr>
          <a:xfrm>
            <a:off x="6355080" y="2743200"/>
            <a:ext cx="4663440" cy="1234440"/>
          </a:xfrm>
          <a:prstGeom prst="roundRect">
            <a:avLst>
              <a:gd fmla="val 5926" name="adj"/>
            </a:avLst>
          </a:prstGeom>
          <a:solidFill>
            <a:srgbClr val="F4E6EC"/>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Recommended action</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Create a pre-migration cleanup list for tags, system pages, unpublished items, redirects, and off-tree campaign pages. Decide whether each should be noindex, redirect, archive, or delete. Recommend that tags be deleted, unpublished items moved to sandbox, a review of redirects (a growing section of the site), and off-tree campaign pages need case-by-case evaluation.</a:t>
            </a:r>
            <a:endParaRPr b="0" i="0" sz="1150" u="none" cap="none" strike="noStrike">
              <a:solidFill>
                <a:schemeClr val="dk1"/>
              </a:solidFill>
              <a:latin typeface="Arial"/>
              <a:ea typeface="Arial"/>
              <a:cs typeface="Arial"/>
              <a:sym typeface="Arial"/>
            </a:endParaRPr>
          </a:p>
        </p:txBody>
      </p:sp>
      <p:sp>
        <p:nvSpPr>
          <p:cNvPr id="395" name="Google Shape;395;p13"/>
          <p:cNvSpPr/>
          <p:nvPr/>
        </p:nvSpPr>
        <p:spPr>
          <a:xfrm>
            <a:off x="868680" y="4434840"/>
            <a:ext cx="10058400" cy="228600"/>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13"/>
          <p:cNvSpPr/>
          <p:nvPr/>
        </p:nvSpPr>
        <p:spPr>
          <a:xfrm>
            <a:off x="914400" y="4480560"/>
            <a:ext cx="326136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Item</a:t>
            </a:r>
            <a:endParaRPr b="0" i="0" sz="850" u="none" cap="none" strike="noStrike">
              <a:solidFill>
                <a:schemeClr val="dk1"/>
              </a:solidFill>
              <a:latin typeface="Arial"/>
              <a:ea typeface="Arial"/>
              <a:cs typeface="Arial"/>
              <a:sym typeface="Arial"/>
            </a:endParaRPr>
          </a:p>
        </p:txBody>
      </p:sp>
      <p:sp>
        <p:nvSpPr>
          <p:cNvPr id="397" name="Google Shape;397;p13"/>
          <p:cNvSpPr/>
          <p:nvPr/>
        </p:nvSpPr>
        <p:spPr>
          <a:xfrm>
            <a:off x="4267200" y="4480560"/>
            <a:ext cx="326136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Risk</a:t>
            </a:r>
            <a:endParaRPr b="0" i="0" sz="850" u="none" cap="none" strike="noStrike">
              <a:solidFill>
                <a:schemeClr val="dk1"/>
              </a:solidFill>
              <a:latin typeface="Arial"/>
              <a:ea typeface="Arial"/>
              <a:cs typeface="Arial"/>
              <a:sym typeface="Arial"/>
            </a:endParaRPr>
          </a:p>
        </p:txBody>
      </p:sp>
      <p:sp>
        <p:nvSpPr>
          <p:cNvPr id="398" name="Google Shape;398;p13"/>
          <p:cNvSpPr/>
          <p:nvPr/>
        </p:nvSpPr>
        <p:spPr>
          <a:xfrm>
            <a:off x="7620000" y="4480560"/>
            <a:ext cx="326136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Decision</a:t>
            </a:r>
            <a:endParaRPr b="0" i="0" sz="850" u="none" cap="none" strike="noStrike">
              <a:solidFill>
                <a:schemeClr val="dk1"/>
              </a:solidFill>
              <a:latin typeface="Arial"/>
              <a:ea typeface="Arial"/>
              <a:cs typeface="Arial"/>
              <a:sym typeface="Arial"/>
            </a:endParaRPr>
          </a:p>
        </p:txBody>
      </p:sp>
      <p:sp>
        <p:nvSpPr>
          <p:cNvPr id="399" name="Google Shape;399;p13"/>
          <p:cNvSpPr/>
          <p:nvPr/>
        </p:nvSpPr>
        <p:spPr>
          <a:xfrm>
            <a:off x="868680" y="4663440"/>
            <a:ext cx="10058400" cy="228600"/>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13"/>
          <p:cNvSpPr/>
          <p:nvPr/>
        </p:nvSpPr>
        <p:spPr>
          <a:xfrm>
            <a:off x="914400" y="4709160"/>
            <a:ext cx="3261360" cy="15544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/content/.../tags</a:t>
            </a:r>
            <a:endParaRPr b="0" i="0" sz="810" u="none" cap="none" strike="noStrike">
              <a:solidFill>
                <a:schemeClr val="dk1"/>
              </a:solidFill>
              <a:latin typeface="Arial"/>
              <a:ea typeface="Arial"/>
              <a:cs typeface="Arial"/>
              <a:sym typeface="Arial"/>
            </a:endParaRPr>
          </a:p>
        </p:txBody>
      </p:sp>
      <p:sp>
        <p:nvSpPr>
          <p:cNvPr id="401" name="Google Shape;401;p13"/>
          <p:cNvSpPr/>
          <p:nvPr/>
        </p:nvSpPr>
        <p:spPr>
          <a:xfrm>
            <a:off x="4267200" y="4709160"/>
            <a:ext cx="3261360" cy="15544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System-generated tag pages</a:t>
            </a:r>
            <a:endParaRPr b="0" i="0" sz="810" u="none" cap="none" strike="noStrike">
              <a:solidFill>
                <a:schemeClr val="dk1"/>
              </a:solidFill>
              <a:latin typeface="Arial"/>
              <a:ea typeface="Arial"/>
              <a:cs typeface="Arial"/>
              <a:sym typeface="Arial"/>
            </a:endParaRPr>
          </a:p>
        </p:txBody>
      </p:sp>
      <p:sp>
        <p:nvSpPr>
          <p:cNvPr id="402" name="Google Shape;402;p13"/>
          <p:cNvSpPr/>
          <p:nvPr/>
        </p:nvSpPr>
        <p:spPr>
          <a:xfrm>
            <a:off x="7620000" y="4709160"/>
            <a:ext cx="3261360" cy="15544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Noindex/redirect or consolidate</a:t>
            </a:r>
            <a:endParaRPr b="0" i="0" sz="810" u="none" cap="none" strike="noStrike">
              <a:solidFill>
                <a:schemeClr val="dk1"/>
              </a:solidFill>
              <a:latin typeface="Arial"/>
              <a:ea typeface="Arial"/>
              <a:cs typeface="Arial"/>
              <a:sym typeface="Arial"/>
            </a:endParaRPr>
          </a:p>
        </p:txBody>
      </p:sp>
      <p:sp>
        <p:nvSpPr>
          <p:cNvPr id="403" name="Google Shape;403;p13"/>
          <p:cNvSpPr/>
          <p:nvPr/>
        </p:nvSpPr>
        <p:spPr>
          <a:xfrm>
            <a:off x="868680" y="4892040"/>
            <a:ext cx="10058400" cy="228600"/>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13"/>
          <p:cNvSpPr/>
          <p:nvPr/>
        </p:nvSpPr>
        <p:spPr>
          <a:xfrm>
            <a:off x="914400" y="4937760"/>
            <a:ext cx="3261360" cy="15544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/tags.html</a:t>
            </a:r>
            <a:endParaRPr b="0" i="0" sz="810" u="none" cap="none" strike="noStrike">
              <a:solidFill>
                <a:schemeClr val="dk1"/>
              </a:solidFill>
              <a:latin typeface="Arial"/>
              <a:ea typeface="Arial"/>
              <a:cs typeface="Arial"/>
              <a:sym typeface="Arial"/>
            </a:endParaRPr>
          </a:p>
        </p:txBody>
      </p:sp>
      <p:sp>
        <p:nvSpPr>
          <p:cNvPr id="405" name="Google Shape;405;p13"/>
          <p:cNvSpPr/>
          <p:nvPr/>
        </p:nvSpPr>
        <p:spPr>
          <a:xfrm>
            <a:off x="4267200" y="4937760"/>
            <a:ext cx="3261360" cy="15544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Tag landing</a:t>
            </a:r>
            <a:endParaRPr b="0" i="0" sz="810" u="none" cap="none" strike="noStrike">
              <a:solidFill>
                <a:schemeClr val="dk1"/>
              </a:solidFill>
              <a:latin typeface="Arial"/>
              <a:ea typeface="Arial"/>
              <a:cs typeface="Arial"/>
              <a:sym typeface="Arial"/>
            </a:endParaRPr>
          </a:p>
        </p:txBody>
      </p:sp>
      <p:sp>
        <p:nvSpPr>
          <p:cNvPr id="406" name="Google Shape;406;p13"/>
          <p:cNvSpPr/>
          <p:nvPr/>
        </p:nvSpPr>
        <p:spPr>
          <a:xfrm>
            <a:off x="7620000" y="4937760"/>
            <a:ext cx="3261360" cy="15544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Decide whether tags are a public IA tool</a:t>
            </a:r>
            <a:endParaRPr b="0" i="0" sz="810" u="none" cap="none" strike="noStrike">
              <a:solidFill>
                <a:schemeClr val="dk1"/>
              </a:solidFill>
              <a:latin typeface="Arial"/>
              <a:ea typeface="Arial"/>
              <a:cs typeface="Arial"/>
              <a:sym typeface="Arial"/>
            </a:endParaRPr>
          </a:p>
        </p:txBody>
      </p:sp>
      <p:sp>
        <p:nvSpPr>
          <p:cNvPr id="407" name="Google Shape;407;p13"/>
          <p:cNvSpPr/>
          <p:nvPr/>
        </p:nvSpPr>
        <p:spPr>
          <a:xfrm>
            <a:off x="868680" y="5120640"/>
            <a:ext cx="10058400" cy="228600"/>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13"/>
          <p:cNvSpPr/>
          <p:nvPr/>
        </p:nvSpPr>
        <p:spPr>
          <a:xfrm>
            <a:off x="914400" y="5166360"/>
            <a:ext cx="3261360" cy="15544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/find-your-future-here</a:t>
            </a:r>
            <a:endParaRPr b="0" i="0" sz="810" u="none" cap="none" strike="noStrike">
              <a:solidFill>
                <a:schemeClr val="dk1"/>
              </a:solidFill>
              <a:latin typeface="Arial"/>
              <a:ea typeface="Arial"/>
              <a:cs typeface="Arial"/>
              <a:sym typeface="Arial"/>
            </a:endParaRPr>
          </a:p>
        </p:txBody>
      </p:sp>
      <p:sp>
        <p:nvSpPr>
          <p:cNvPr id="409" name="Google Shape;409;p13"/>
          <p:cNvSpPr/>
          <p:nvPr/>
        </p:nvSpPr>
        <p:spPr>
          <a:xfrm>
            <a:off x="4267200" y="5166360"/>
            <a:ext cx="3261360" cy="15544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Campaign/landing pathway</a:t>
            </a:r>
            <a:endParaRPr b="0" i="0" sz="810" u="none" cap="none" strike="noStrike">
              <a:solidFill>
                <a:schemeClr val="dk1"/>
              </a:solidFill>
              <a:latin typeface="Arial"/>
              <a:ea typeface="Arial"/>
              <a:cs typeface="Arial"/>
              <a:sym typeface="Arial"/>
            </a:endParaRPr>
          </a:p>
        </p:txBody>
      </p:sp>
      <p:sp>
        <p:nvSpPr>
          <p:cNvPr id="410" name="Google Shape;410;p13"/>
          <p:cNvSpPr/>
          <p:nvPr/>
        </p:nvSpPr>
        <p:spPr>
          <a:xfrm>
            <a:off x="7620000" y="5166360"/>
            <a:ext cx="3261360" cy="15544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Merge into prospective-student journey</a:t>
            </a:r>
            <a:endParaRPr b="0" i="0" sz="810" u="none" cap="none" strike="noStrike">
              <a:solidFill>
                <a:schemeClr val="dk1"/>
              </a:solidFill>
              <a:latin typeface="Arial"/>
              <a:ea typeface="Arial"/>
              <a:cs typeface="Arial"/>
              <a:sym typeface="Arial"/>
            </a:endParaRPr>
          </a:p>
        </p:txBody>
      </p:sp>
      <p:sp>
        <p:nvSpPr>
          <p:cNvPr id="411" name="Google Shape;411;p13"/>
          <p:cNvSpPr/>
          <p:nvPr/>
        </p:nvSpPr>
        <p:spPr>
          <a:xfrm>
            <a:off x="868680" y="5349240"/>
            <a:ext cx="10058400" cy="228600"/>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13"/>
          <p:cNvSpPr/>
          <p:nvPr/>
        </p:nvSpPr>
        <p:spPr>
          <a:xfrm>
            <a:off x="914400" y="5394960"/>
            <a:ext cx="3261360" cy="15544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unpublished-stuff</a:t>
            </a:r>
            <a:endParaRPr b="0" i="0" sz="810" u="none" cap="none" strike="noStrike">
              <a:solidFill>
                <a:schemeClr val="dk1"/>
              </a:solidFill>
              <a:latin typeface="Arial"/>
              <a:ea typeface="Arial"/>
              <a:cs typeface="Arial"/>
              <a:sym typeface="Arial"/>
            </a:endParaRPr>
          </a:p>
        </p:txBody>
      </p:sp>
      <p:sp>
        <p:nvSpPr>
          <p:cNvPr id="413" name="Google Shape;413;p13"/>
          <p:cNvSpPr/>
          <p:nvPr/>
        </p:nvSpPr>
        <p:spPr>
          <a:xfrm>
            <a:off x="4267200" y="5394960"/>
            <a:ext cx="3261360" cy="15544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Live navigation exposure</a:t>
            </a:r>
            <a:endParaRPr b="0" i="0" sz="810" u="none" cap="none" strike="noStrike">
              <a:solidFill>
                <a:schemeClr val="dk1"/>
              </a:solidFill>
              <a:latin typeface="Arial"/>
              <a:ea typeface="Arial"/>
              <a:cs typeface="Arial"/>
              <a:sym typeface="Arial"/>
            </a:endParaRPr>
          </a:p>
        </p:txBody>
      </p:sp>
      <p:sp>
        <p:nvSpPr>
          <p:cNvPr id="414" name="Google Shape;414;p13"/>
          <p:cNvSpPr/>
          <p:nvPr/>
        </p:nvSpPr>
        <p:spPr>
          <a:xfrm>
            <a:off x="7620000" y="5394960"/>
            <a:ext cx="3261360" cy="15544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Remove from public navigation before redesign</a:t>
            </a:r>
            <a:endParaRPr b="0" i="0" sz="810" u="none" cap="none" strike="noStrike">
              <a:solidFill>
                <a:schemeClr val="dk1"/>
              </a:solidFill>
              <a:latin typeface="Arial"/>
              <a:ea typeface="Arial"/>
              <a:cs typeface="Arial"/>
              <a:sym typeface="Arial"/>
            </a:endParaRPr>
          </a:p>
        </p:txBody>
      </p:sp>
      <p:sp>
        <p:nvSpPr>
          <p:cNvPr id="415" name="Google Shape;415;p13"/>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416" name="Google Shape;416;p13"/>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13</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421" name="Shape 421"/>
        <p:cNvGrpSpPr/>
        <p:nvPr/>
      </p:nvGrpSpPr>
      <p:grpSpPr>
        <a:xfrm>
          <a:off x="0" y="0"/>
          <a:ext cx="0" cy="0"/>
          <a:chOff x="0" y="0"/>
          <a:chExt cx="0" cy="0"/>
        </a:xfrm>
      </p:grpSpPr>
      <p:sp>
        <p:nvSpPr>
          <p:cNvPr id="422" name="Google Shape;422;p14"/>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14"/>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14"/>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Duplicate pathways and naming conflicts</a:t>
            </a:r>
            <a:endParaRPr b="0" i="0" sz="2600" u="none" cap="none" strike="noStrike">
              <a:solidFill>
                <a:schemeClr val="dk1"/>
              </a:solidFill>
              <a:latin typeface="Arial"/>
              <a:ea typeface="Arial"/>
              <a:cs typeface="Arial"/>
              <a:sym typeface="Arial"/>
            </a:endParaRPr>
          </a:p>
        </p:txBody>
      </p:sp>
      <p:sp>
        <p:nvSpPr>
          <p:cNvPr id="425" name="Google Shape;425;p14"/>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Duplication creates SEO dilution and audience confusion.</a:t>
            </a:r>
            <a:endParaRPr b="0" i="0" sz="1150" u="none" cap="none" strike="noStrike">
              <a:solidFill>
                <a:schemeClr val="dk1"/>
              </a:solidFill>
              <a:latin typeface="Arial"/>
              <a:ea typeface="Arial"/>
              <a:cs typeface="Arial"/>
              <a:sym typeface="Arial"/>
            </a:endParaRPr>
          </a:p>
        </p:txBody>
      </p:sp>
      <p:sp>
        <p:nvSpPr>
          <p:cNvPr id="426" name="Google Shape;426;p14"/>
          <p:cNvSpPr/>
          <p:nvPr/>
        </p:nvSpPr>
        <p:spPr>
          <a:xfrm>
            <a:off x="777240" y="1417320"/>
            <a:ext cx="6629400" cy="402336"/>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14"/>
          <p:cNvSpPr/>
          <p:nvPr/>
        </p:nvSpPr>
        <p:spPr>
          <a:xfrm>
            <a:off x="822960" y="1463040"/>
            <a:ext cx="2118360" cy="3383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Duplicate cluster</a:t>
            </a:r>
            <a:endParaRPr b="0" i="0" sz="850" u="none" cap="none" strike="noStrike">
              <a:solidFill>
                <a:schemeClr val="dk1"/>
              </a:solidFill>
              <a:latin typeface="Arial"/>
              <a:ea typeface="Arial"/>
              <a:cs typeface="Arial"/>
              <a:sym typeface="Arial"/>
            </a:endParaRPr>
          </a:p>
        </p:txBody>
      </p:sp>
      <p:sp>
        <p:nvSpPr>
          <p:cNvPr id="428" name="Google Shape;428;p14"/>
          <p:cNvSpPr/>
          <p:nvPr/>
        </p:nvSpPr>
        <p:spPr>
          <a:xfrm>
            <a:off x="3032760" y="1463040"/>
            <a:ext cx="2118360" cy="3383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Workbook evidence</a:t>
            </a:r>
            <a:endParaRPr b="0" i="0" sz="850" u="none" cap="none" strike="noStrike">
              <a:solidFill>
                <a:schemeClr val="dk1"/>
              </a:solidFill>
              <a:latin typeface="Arial"/>
              <a:ea typeface="Arial"/>
              <a:cs typeface="Arial"/>
              <a:sym typeface="Arial"/>
            </a:endParaRPr>
          </a:p>
        </p:txBody>
      </p:sp>
      <p:sp>
        <p:nvSpPr>
          <p:cNvPr id="429" name="Google Shape;429;p14"/>
          <p:cNvSpPr/>
          <p:nvPr/>
        </p:nvSpPr>
        <p:spPr>
          <a:xfrm>
            <a:off x="5242560" y="1463040"/>
            <a:ext cx="2118360" cy="3383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Governance action</a:t>
            </a:r>
            <a:endParaRPr b="0" i="0" sz="850" u="none" cap="none" strike="noStrike">
              <a:solidFill>
                <a:schemeClr val="dk1"/>
              </a:solidFill>
              <a:latin typeface="Arial"/>
              <a:ea typeface="Arial"/>
              <a:cs typeface="Arial"/>
              <a:sym typeface="Arial"/>
            </a:endParaRPr>
          </a:p>
        </p:txBody>
      </p:sp>
      <p:sp>
        <p:nvSpPr>
          <p:cNvPr id="430" name="Google Shape;430;p14"/>
          <p:cNvSpPr/>
          <p:nvPr/>
        </p:nvSpPr>
        <p:spPr>
          <a:xfrm>
            <a:off x="777240" y="1819656"/>
            <a:ext cx="6629400" cy="402336"/>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14"/>
          <p:cNvSpPr/>
          <p:nvPr/>
        </p:nvSpPr>
        <p:spPr>
          <a:xfrm>
            <a:off x="822960" y="1865376"/>
            <a:ext cx="2118360" cy="329184"/>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Future | CS | Virginia Tech</a:t>
            </a:r>
            <a:endParaRPr b="0" i="0" sz="810" u="none" cap="none" strike="noStrike">
              <a:solidFill>
                <a:schemeClr val="dk1"/>
              </a:solidFill>
              <a:latin typeface="Arial"/>
              <a:ea typeface="Arial"/>
              <a:cs typeface="Arial"/>
              <a:sym typeface="Arial"/>
            </a:endParaRPr>
          </a:p>
        </p:txBody>
      </p:sp>
      <p:sp>
        <p:nvSpPr>
          <p:cNvPr id="432" name="Google Shape;432;p14"/>
          <p:cNvSpPr/>
          <p:nvPr/>
        </p:nvSpPr>
        <p:spPr>
          <a:xfrm>
            <a:off x="3032760" y="1865376"/>
            <a:ext cx="2118360" cy="329184"/>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Graduate + undergraduate future pages share title</a:t>
            </a:r>
            <a:endParaRPr b="0" i="0" sz="810" u="none" cap="none" strike="noStrike">
              <a:solidFill>
                <a:schemeClr val="dk1"/>
              </a:solidFill>
              <a:latin typeface="Arial"/>
              <a:ea typeface="Arial"/>
              <a:cs typeface="Arial"/>
              <a:sym typeface="Arial"/>
            </a:endParaRPr>
          </a:p>
        </p:txBody>
      </p:sp>
      <p:sp>
        <p:nvSpPr>
          <p:cNvPr id="433" name="Google Shape;433;p14"/>
          <p:cNvSpPr/>
          <p:nvPr/>
        </p:nvSpPr>
        <p:spPr>
          <a:xfrm>
            <a:off x="5242560" y="1865376"/>
            <a:ext cx="2118360" cy="329184"/>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Rename by audience and intent</a:t>
            </a:r>
            <a:endParaRPr b="0" i="0" sz="810" u="none" cap="none" strike="noStrike">
              <a:solidFill>
                <a:schemeClr val="dk1"/>
              </a:solidFill>
              <a:latin typeface="Arial"/>
              <a:ea typeface="Arial"/>
              <a:cs typeface="Arial"/>
              <a:sym typeface="Arial"/>
            </a:endParaRPr>
          </a:p>
        </p:txBody>
      </p:sp>
      <p:sp>
        <p:nvSpPr>
          <p:cNvPr id="434" name="Google Shape;434;p14"/>
          <p:cNvSpPr/>
          <p:nvPr/>
        </p:nvSpPr>
        <p:spPr>
          <a:xfrm>
            <a:off x="777240" y="2221992"/>
            <a:ext cx="6629400" cy="402336"/>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14"/>
          <p:cNvSpPr/>
          <p:nvPr/>
        </p:nvSpPr>
        <p:spPr>
          <a:xfrm>
            <a:off x="822960" y="2267712"/>
            <a:ext cx="2118360" cy="329184"/>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4+1 accelerated master's degree</a:t>
            </a:r>
            <a:endParaRPr b="0" i="0" sz="810" u="none" cap="none" strike="noStrike">
              <a:solidFill>
                <a:schemeClr val="dk1"/>
              </a:solidFill>
              <a:latin typeface="Arial"/>
              <a:ea typeface="Arial"/>
              <a:cs typeface="Arial"/>
              <a:sym typeface="Arial"/>
            </a:endParaRPr>
          </a:p>
        </p:txBody>
      </p:sp>
      <p:sp>
        <p:nvSpPr>
          <p:cNvPr id="436" name="Google Shape;436;p14"/>
          <p:cNvSpPr/>
          <p:nvPr/>
        </p:nvSpPr>
        <p:spPr>
          <a:xfrm>
            <a:off x="3032760" y="2267712"/>
            <a:ext cx="2118360" cy="329184"/>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Graduate and undergraduate BSMS pages duplicate title/slug</a:t>
            </a:r>
            <a:endParaRPr b="0" i="0" sz="810" u="none" cap="none" strike="noStrike">
              <a:solidFill>
                <a:schemeClr val="dk1"/>
              </a:solidFill>
              <a:latin typeface="Arial"/>
              <a:ea typeface="Arial"/>
              <a:cs typeface="Arial"/>
              <a:sym typeface="Arial"/>
            </a:endParaRPr>
          </a:p>
        </p:txBody>
      </p:sp>
      <p:sp>
        <p:nvSpPr>
          <p:cNvPr id="437" name="Google Shape;437;p14"/>
          <p:cNvSpPr/>
          <p:nvPr/>
        </p:nvSpPr>
        <p:spPr>
          <a:xfrm>
            <a:off x="5242560" y="2267712"/>
            <a:ext cx="2118360" cy="329184"/>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Choose canonical page + redirects</a:t>
            </a:r>
            <a:endParaRPr b="0" i="0" sz="810" u="none" cap="none" strike="noStrike">
              <a:solidFill>
                <a:schemeClr val="dk1"/>
              </a:solidFill>
              <a:latin typeface="Arial"/>
              <a:ea typeface="Arial"/>
              <a:cs typeface="Arial"/>
              <a:sym typeface="Arial"/>
            </a:endParaRPr>
          </a:p>
        </p:txBody>
      </p:sp>
      <p:sp>
        <p:nvSpPr>
          <p:cNvPr id="438" name="Google Shape;438;p14"/>
          <p:cNvSpPr/>
          <p:nvPr/>
        </p:nvSpPr>
        <p:spPr>
          <a:xfrm>
            <a:off x="822960" y="2670048"/>
            <a:ext cx="2118360" cy="329184"/>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t/>
            </a:r>
            <a:endParaRPr b="0" i="0" sz="810" u="none" cap="none" strike="noStrike">
              <a:solidFill>
                <a:schemeClr val="dk1"/>
              </a:solidFill>
              <a:latin typeface="Arial"/>
              <a:ea typeface="Arial"/>
              <a:cs typeface="Arial"/>
              <a:sym typeface="Arial"/>
            </a:endParaRPr>
          </a:p>
        </p:txBody>
      </p:sp>
      <p:sp>
        <p:nvSpPr>
          <p:cNvPr id="439" name="Google Shape;439;p14"/>
          <p:cNvSpPr/>
          <p:nvPr/>
        </p:nvSpPr>
        <p:spPr>
          <a:xfrm>
            <a:off x="777240" y="3026664"/>
            <a:ext cx="6629400" cy="402336"/>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14"/>
          <p:cNvSpPr/>
          <p:nvPr/>
        </p:nvSpPr>
        <p:spPr>
          <a:xfrm>
            <a:off x="822960" y="3072384"/>
            <a:ext cx="2118360" cy="329184"/>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cs/root Seminar Series</a:t>
            </a:r>
            <a:endParaRPr b="0" i="0" sz="810" u="none" cap="none" strike="noStrike">
              <a:solidFill>
                <a:schemeClr val="dk1"/>
              </a:solidFill>
              <a:latin typeface="Arial"/>
              <a:ea typeface="Arial"/>
              <a:cs typeface="Arial"/>
              <a:sym typeface="Arial"/>
            </a:endParaRPr>
          </a:p>
        </p:txBody>
      </p:sp>
      <p:sp>
        <p:nvSpPr>
          <p:cNvPr id="441" name="Google Shape;441;p14"/>
          <p:cNvSpPr/>
          <p:nvPr/>
        </p:nvSpPr>
        <p:spPr>
          <a:xfrm>
            <a:off x="3032760" y="3072384"/>
            <a:ext cx="2118360" cy="329184"/>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Three seminar pages share title</a:t>
            </a:r>
            <a:endParaRPr b="0" i="0" sz="810" u="none" cap="none" strike="noStrike">
              <a:solidFill>
                <a:schemeClr val="dk1"/>
              </a:solidFill>
              <a:latin typeface="Arial"/>
              <a:ea typeface="Arial"/>
              <a:cs typeface="Arial"/>
              <a:sym typeface="Arial"/>
            </a:endParaRPr>
          </a:p>
        </p:txBody>
      </p:sp>
      <p:sp>
        <p:nvSpPr>
          <p:cNvPr id="442" name="Google Shape;442;p14"/>
          <p:cNvSpPr/>
          <p:nvPr/>
        </p:nvSpPr>
        <p:spPr>
          <a:xfrm>
            <a:off x="5242560" y="3081522"/>
            <a:ext cx="2118300" cy="32910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Add dates or consolidate archive records</a:t>
            </a:r>
            <a:endParaRPr b="0" i="0" sz="810" u="none" cap="none" strike="noStrike">
              <a:solidFill>
                <a:schemeClr val="dk1"/>
              </a:solidFill>
              <a:latin typeface="Arial"/>
              <a:ea typeface="Arial"/>
              <a:cs typeface="Arial"/>
              <a:sym typeface="Arial"/>
            </a:endParaRPr>
          </a:p>
        </p:txBody>
      </p:sp>
      <p:sp>
        <p:nvSpPr>
          <p:cNvPr id="443" name="Google Shape;443;p14"/>
          <p:cNvSpPr/>
          <p:nvPr/>
        </p:nvSpPr>
        <p:spPr>
          <a:xfrm>
            <a:off x="7726680" y="1572768"/>
            <a:ext cx="3246120" cy="960120"/>
          </a:xfrm>
          <a:prstGeom prst="roundRect">
            <a:avLst>
              <a:gd fmla="val 7619" name="adj"/>
            </a:avLst>
          </a:prstGeom>
          <a:solidFill>
            <a:srgbClr val="FCEAD7"/>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Decision rule</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When two pages serve different audiences, differentiate title, metadata, and navigation label. When they serve the same purpose, merge and redirect.</a:t>
            </a:r>
            <a:endParaRPr b="0" i="0" sz="1150" u="none" cap="none" strike="noStrike">
              <a:solidFill>
                <a:schemeClr val="dk1"/>
              </a:solidFill>
              <a:latin typeface="Arial"/>
              <a:ea typeface="Arial"/>
              <a:cs typeface="Arial"/>
              <a:sym typeface="Arial"/>
            </a:endParaRPr>
          </a:p>
        </p:txBody>
      </p:sp>
      <p:sp>
        <p:nvSpPr>
          <p:cNvPr id="444" name="Google Shape;444;p14"/>
          <p:cNvSpPr/>
          <p:nvPr/>
        </p:nvSpPr>
        <p:spPr>
          <a:xfrm>
            <a:off x="7726680" y="2788920"/>
            <a:ext cx="324612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SEO rule</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Every high-value page needs a unique title, clear meta description, canonical URL, and internal links from the relevant journey page.</a:t>
            </a:r>
            <a:endParaRPr b="0" i="0" sz="1150" u="none" cap="none" strike="noStrike">
              <a:solidFill>
                <a:schemeClr val="dk1"/>
              </a:solidFill>
              <a:latin typeface="Arial"/>
              <a:ea typeface="Arial"/>
              <a:cs typeface="Arial"/>
              <a:sym typeface="Arial"/>
            </a:endParaRPr>
          </a:p>
        </p:txBody>
      </p:sp>
      <p:sp>
        <p:nvSpPr>
          <p:cNvPr id="445" name="Google Shape;445;p14"/>
          <p:cNvSpPr/>
          <p:nvPr/>
        </p:nvSpPr>
        <p:spPr>
          <a:xfrm>
            <a:off x="868680" y="4297680"/>
            <a:ext cx="10058400" cy="685800"/>
          </a:xfrm>
          <a:prstGeom prst="roundRect">
            <a:avLst>
              <a:gd fmla="val 10667" name="adj"/>
            </a:avLst>
          </a:prstGeom>
          <a:solidFill>
            <a:srgbClr val="F4E6EC"/>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Migration rule</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Do not carry duplicates into the redesign. Resolve duplicates before launch to protect search equity and reduce maintenance. </a:t>
            </a:r>
            <a:endParaRPr b="0" i="0" sz="1150" u="none" cap="none" strike="noStrike">
              <a:solidFill>
                <a:schemeClr val="dk1"/>
              </a:solidFill>
              <a:latin typeface="Arial"/>
              <a:ea typeface="Arial"/>
              <a:cs typeface="Arial"/>
              <a:sym typeface="Arial"/>
            </a:endParaRPr>
          </a:p>
        </p:txBody>
      </p:sp>
      <p:sp>
        <p:nvSpPr>
          <p:cNvPr id="446" name="Google Shape;446;p14"/>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447" name="Google Shape;447;p14"/>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14</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452" name="Shape 452"/>
        <p:cNvGrpSpPr/>
        <p:nvPr/>
      </p:nvGrpSpPr>
      <p:grpSpPr>
        <a:xfrm>
          <a:off x="0" y="0"/>
          <a:ext cx="0" cy="0"/>
          <a:chOff x="0" y="0"/>
          <a:chExt cx="0" cy="0"/>
        </a:xfrm>
      </p:grpSpPr>
      <p:sp>
        <p:nvSpPr>
          <p:cNvPr id="453" name="Google Shape;453;p15"/>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15"/>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15"/>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High-value page set for leadership attention</a:t>
            </a:r>
            <a:endParaRPr b="0" i="0" sz="2600" u="none" cap="none" strike="noStrike">
              <a:solidFill>
                <a:schemeClr val="dk1"/>
              </a:solidFill>
              <a:latin typeface="Arial"/>
              <a:ea typeface="Arial"/>
              <a:cs typeface="Arial"/>
              <a:sym typeface="Arial"/>
            </a:endParaRPr>
          </a:p>
        </p:txBody>
      </p:sp>
      <p:sp>
        <p:nvSpPr>
          <p:cNvPr id="456" name="Google Shape;456;p15"/>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These pages should be protected and improved first.</a:t>
            </a:r>
            <a:endParaRPr b="0" i="0" sz="1150" u="none" cap="none" strike="noStrike">
              <a:solidFill>
                <a:schemeClr val="dk1"/>
              </a:solidFill>
              <a:latin typeface="Arial"/>
              <a:ea typeface="Arial"/>
              <a:cs typeface="Arial"/>
              <a:sym typeface="Arial"/>
            </a:endParaRPr>
          </a:p>
        </p:txBody>
      </p:sp>
      <p:sp>
        <p:nvSpPr>
          <p:cNvPr id="457" name="Google Shape;457;p15"/>
          <p:cNvSpPr/>
          <p:nvPr/>
        </p:nvSpPr>
        <p:spPr>
          <a:xfrm>
            <a:off x="685800" y="1234440"/>
            <a:ext cx="10789920" cy="462280"/>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15"/>
          <p:cNvSpPr/>
          <p:nvPr/>
        </p:nvSpPr>
        <p:spPr>
          <a:xfrm>
            <a:off x="731520" y="1280160"/>
            <a:ext cx="3505200" cy="39827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Page / cluster</a:t>
            </a:r>
            <a:endParaRPr b="0" i="0" sz="850" u="none" cap="none" strike="noStrike">
              <a:solidFill>
                <a:schemeClr val="dk1"/>
              </a:solidFill>
              <a:latin typeface="Arial"/>
              <a:ea typeface="Arial"/>
              <a:cs typeface="Arial"/>
              <a:sym typeface="Arial"/>
            </a:endParaRPr>
          </a:p>
        </p:txBody>
      </p:sp>
      <p:sp>
        <p:nvSpPr>
          <p:cNvPr id="459" name="Google Shape;459;p15"/>
          <p:cNvSpPr/>
          <p:nvPr/>
        </p:nvSpPr>
        <p:spPr>
          <a:xfrm>
            <a:off x="4328160" y="1280160"/>
            <a:ext cx="3505200" cy="39827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Leadership value</a:t>
            </a:r>
            <a:endParaRPr b="0" i="0" sz="850" u="none" cap="none" strike="noStrike">
              <a:solidFill>
                <a:schemeClr val="dk1"/>
              </a:solidFill>
              <a:latin typeface="Arial"/>
              <a:ea typeface="Arial"/>
              <a:cs typeface="Arial"/>
              <a:sym typeface="Arial"/>
            </a:endParaRPr>
          </a:p>
        </p:txBody>
      </p:sp>
      <p:sp>
        <p:nvSpPr>
          <p:cNvPr id="460" name="Google Shape;460;p15"/>
          <p:cNvSpPr/>
          <p:nvPr/>
        </p:nvSpPr>
        <p:spPr>
          <a:xfrm>
            <a:off x="7924800" y="1280160"/>
            <a:ext cx="3505200" cy="39827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Priority action</a:t>
            </a:r>
            <a:endParaRPr b="0" i="0" sz="850" u="none" cap="none" strike="noStrike">
              <a:solidFill>
                <a:schemeClr val="dk1"/>
              </a:solidFill>
              <a:latin typeface="Arial"/>
              <a:ea typeface="Arial"/>
              <a:cs typeface="Arial"/>
              <a:sym typeface="Arial"/>
            </a:endParaRPr>
          </a:p>
        </p:txBody>
      </p:sp>
      <p:sp>
        <p:nvSpPr>
          <p:cNvPr id="461" name="Google Shape;461;p15"/>
          <p:cNvSpPr/>
          <p:nvPr/>
        </p:nvSpPr>
        <p:spPr>
          <a:xfrm>
            <a:off x="685800" y="1696720"/>
            <a:ext cx="10789920" cy="462280"/>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15"/>
          <p:cNvSpPr/>
          <p:nvPr/>
        </p:nvSpPr>
        <p:spPr>
          <a:xfrm>
            <a:off x="731520" y="174244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Home</a:t>
            </a:r>
            <a:endParaRPr b="0" i="0" sz="810" u="none" cap="none" strike="noStrike">
              <a:solidFill>
                <a:schemeClr val="dk1"/>
              </a:solidFill>
              <a:latin typeface="Arial"/>
              <a:ea typeface="Arial"/>
              <a:cs typeface="Arial"/>
              <a:sym typeface="Arial"/>
            </a:endParaRPr>
          </a:p>
        </p:txBody>
      </p:sp>
      <p:sp>
        <p:nvSpPr>
          <p:cNvPr id="463" name="Google Shape;463;p15"/>
          <p:cNvSpPr/>
          <p:nvPr/>
        </p:nvSpPr>
        <p:spPr>
          <a:xfrm>
            <a:off x="4328160" y="174244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Brand/recruiting hub</a:t>
            </a:r>
            <a:endParaRPr b="0" i="0" sz="810" u="none" cap="none" strike="noStrike">
              <a:solidFill>
                <a:schemeClr val="dk1"/>
              </a:solidFill>
              <a:latin typeface="Arial"/>
              <a:ea typeface="Arial"/>
              <a:cs typeface="Arial"/>
              <a:sym typeface="Arial"/>
            </a:endParaRPr>
          </a:p>
        </p:txBody>
      </p:sp>
      <p:sp>
        <p:nvSpPr>
          <p:cNvPr id="464" name="Google Shape;464;p15"/>
          <p:cNvSpPr/>
          <p:nvPr/>
        </p:nvSpPr>
        <p:spPr>
          <a:xfrm>
            <a:off x="7924800" y="174244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Rewrite hero, remove placeholders, validate feeds</a:t>
            </a:r>
            <a:endParaRPr b="0" i="0" sz="810" u="none" cap="none" strike="noStrike">
              <a:solidFill>
                <a:schemeClr val="dk1"/>
              </a:solidFill>
              <a:latin typeface="Arial"/>
              <a:ea typeface="Arial"/>
              <a:cs typeface="Arial"/>
              <a:sym typeface="Arial"/>
            </a:endParaRPr>
          </a:p>
        </p:txBody>
      </p:sp>
      <p:sp>
        <p:nvSpPr>
          <p:cNvPr id="465" name="Google Shape;465;p15"/>
          <p:cNvSpPr/>
          <p:nvPr/>
        </p:nvSpPr>
        <p:spPr>
          <a:xfrm>
            <a:off x="685800" y="2159000"/>
            <a:ext cx="10789920" cy="462280"/>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15"/>
          <p:cNvSpPr/>
          <p:nvPr/>
        </p:nvSpPr>
        <p:spPr>
          <a:xfrm>
            <a:off x="731520" y="220472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Academic programs</a:t>
            </a:r>
            <a:endParaRPr b="0" i="0" sz="810" u="none" cap="none" strike="noStrike">
              <a:solidFill>
                <a:schemeClr val="dk1"/>
              </a:solidFill>
              <a:latin typeface="Arial"/>
              <a:ea typeface="Arial"/>
              <a:cs typeface="Arial"/>
              <a:sym typeface="Arial"/>
            </a:endParaRPr>
          </a:p>
        </p:txBody>
      </p:sp>
      <p:sp>
        <p:nvSpPr>
          <p:cNvPr id="467" name="Google Shape;467;p15"/>
          <p:cNvSpPr/>
          <p:nvPr/>
        </p:nvSpPr>
        <p:spPr>
          <a:xfrm>
            <a:off x="4328160" y="220472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Admissions + programs</a:t>
            </a:r>
            <a:endParaRPr b="0" i="0" sz="810" u="none" cap="none" strike="noStrike">
              <a:solidFill>
                <a:schemeClr val="dk1"/>
              </a:solidFill>
              <a:latin typeface="Arial"/>
              <a:ea typeface="Arial"/>
              <a:cs typeface="Arial"/>
              <a:sym typeface="Arial"/>
            </a:endParaRPr>
          </a:p>
        </p:txBody>
      </p:sp>
      <p:sp>
        <p:nvSpPr>
          <p:cNvPr id="468" name="Google Shape;468;p15"/>
          <p:cNvSpPr/>
          <p:nvPr/>
        </p:nvSpPr>
        <p:spPr>
          <a:xfrm>
            <a:off x="7924800" y="220472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Rebuild around undergraduate/graduate pathways</a:t>
            </a:r>
            <a:endParaRPr b="0" i="0" sz="810" u="none" cap="none" strike="noStrike">
              <a:solidFill>
                <a:schemeClr val="dk1"/>
              </a:solidFill>
              <a:latin typeface="Arial"/>
              <a:ea typeface="Arial"/>
              <a:cs typeface="Arial"/>
              <a:sym typeface="Arial"/>
            </a:endParaRPr>
          </a:p>
        </p:txBody>
      </p:sp>
      <p:sp>
        <p:nvSpPr>
          <p:cNvPr id="469" name="Google Shape;469;p15"/>
          <p:cNvSpPr/>
          <p:nvPr/>
        </p:nvSpPr>
        <p:spPr>
          <a:xfrm>
            <a:off x="685800" y="2621280"/>
            <a:ext cx="10789920" cy="462280"/>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15"/>
          <p:cNvSpPr/>
          <p:nvPr/>
        </p:nvSpPr>
        <p:spPr>
          <a:xfrm>
            <a:off x="731520" y="266700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AI minor</a:t>
            </a:r>
            <a:endParaRPr b="0" i="0" sz="810" u="none" cap="none" strike="noStrike">
              <a:solidFill>
                <a:schemeClr val="dk1"/>
              </a:solidFill>
              <a:latin typeface="Arial"/>
              <a:ea typeface="Arial"/>
              <a:cs typeface="Arial"/>
              <a:sym typeface="Arial"/>
            </a:endParaRPr>
          </a:p>
        </p:txBody>
      </p:sp>
      <p:sp>
        <p:nvSpPr>
          <p:cNvPr id="471" name="Google Shape;471;p15"/>
          <p:cNvSpPr/>
          <p:nvPr/>
        </p:nvSpPr>
        <p:spPr>
          <a:xfrm>
            <a:off x="4328160" y="266700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New program priority</a:t>
            </a:r>
            <a:endParaRPr b="0" i="0" sz="810" u="none" cap="none" strike="noStrike">
              <a:solidFill>
                <a:schemeClr val="dk1"/>
              </a:solidFill>
              <a:latin typeface="Arial"/>
              <a:ea typeface="Arial"/>
              <a:cs typeface="Arial"/>
              <a:sym typeface="Arial"/>
            </a:endParaRPr>
          </a:p>
        </p:txBody>
      </p:sp>
      <p:sp>
        <p:nvSpPr>
          <p:cNvPr id="472" name="Google Shape;472;p15"/>
          <p:cNvSpPr/>
          <p:nvPr/>
        </p:nvSpPr>
        <p:spPr>
          <a:xfrm>
            <a:off x="7924800" y="266700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SEO landing page + registration/application CTA</a:t>
            </a:r>
            <a:endParaRPr b="0" i="0" sz="810" u="none" cap="none" strike="noStrike">
              <a:solidFill>
                <a:schemeClr val="dk1"/>
              </a:solidFill>
              <a:latin typeface="Arial"/>
              <a:ea typeface="Arial"/>
              <a:cs typeface="Arial"/>
              <a:sym typeface="Arial"/>
            </a:endParaRPr>
          </a:p>
        </p:txBody>
      </p:sp>
      <p:sp>
        <p:nvSpPr>
          <p:cNvPr id="473" name="Google Shape;473;p15"/>
          <p:cNvSpPr/>
          <p:nvPr/>
        </p:nvSpPr>
        <p:spPr>
          <a:xfrm>
            <a:off x="685800" y="3083560"/>
            <a:ext cx="10789920" cy="462280"/>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15"/>
          <p:cNvSpPr/>
          <p:nvPr/>
        </p:nvSpPr>
        <p:spPr>
          <a:xfrm>
            <a:off x="731520" y="312928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Undergraduate handbook</a:t>
            </a:r>
            <a:endParaRPr b="0" i="0" sz="810" u="none" cap="none" strike="noStrike">
              <a:solidFill>
                <a:schemeClr val="dk1"/>
              </a:solidFill>
              <a:latin typeface="Arial"/>
              <a:ea typeface="Arial"/>
              <a:cs typeface="Arial"/>
              <a:sym typeface="Arial"/>
            </a:endParaRPr>
          </a:p>
        </p:txBody>
      </p:sp>
      <p:sp>
        <p:nvSpPr>
          <p:cNvPr id="475" name="Google Shape;475;p15"/>
          <p:cNvSpPr/>
          <p:nvPr/>
        </p:nvSpPr>
        <p:spPr>
          <a:xfrm>
            <a:off x="4328160" y="312928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Policy + current students</a:t>
            </a:r>
            <a:endParaRPr b="0" i="0" sz="810" u="none" cap="none" strike="noStrike">
              <a:solidFill>
                <a:schemeClr val="dk1"/>
              </a:solidFill>
              <a:latin typeface="Arial"/>
              <a:ea typeface="Arial"/>
              <a:cs typeface="Arial"/>
              <a:sym typeface="Arial"/>
            </a:endParaRPr>
          </a:p>
        </p:txBody>
      </p:sp>
      <p:sp>
        <p:nvSpPr>
          <p:cNvPr id="476" name="Google Shape;476;p15"/>
          <p:cNvSpPr/>
          <p:nvPr/>
        </p:nvSpPr>
        <p:spPr>
          <a:xfrm>
            <a:off x="7924800" y="312928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Fix links; designate program staffer as yearly review owner; update in collab with communications manager.</a:t>
            </a:r>
            <a:endParaRPr b="0" i="0" sz="810" u="none" cap="none" strike="noStrike">
              <a:solidFill>
                <a:schemeClr val="dk1"/>
              </a:solidFill>
              <a:latin typeface="Arial"/>
              <a:ea typeface="Arial"/>
              <a:cs typeface="Arial"/>
              <a:sym typeface="Arial"/>
            </a:endParaRPr>
          </a:p>
        </p:txBody>
      </p:sp>
      <p:sp>
        <p:nvSpPr>
          <p:cNvPr id="477" name="Google Shape;477;p15"/>
          <p:cNvSpPr/>
          <p:nvPr/>
        </p:nvSpPr>
        <p:spPr>
          <a:xfrm>
            <a:off x="685800" y="3545840"/>
            <a:ext cx="10789920" cy="462280"/>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 name="Google Shape;478;p15"/>
          <p:cNvSpPr/>
          <p:nvPr/>
        </p:nvSpPr>
        <p:spPr>
          <a:xfrm>
            <a:off x="731520" y="359156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Graduate funding / deadlines</a:t>
            </a:r>
            <a:endParaRPr b="0" i="0" sz="810" u="none" cap="none" strike="noStrike">
              <a:solidFill>
                <a:schemeClr val="dk1"/>
              </a:solidFill>
              <a:latin typeface="Arial"/>
              <a:ea typeface="Arial"/>
              <a:cs typeface="Arial"/>
              <a:sym typeface="Arial"/>
            </a:endParaRPr>
          </a:p>
        </p:txBody>
      </p:sp>
      <p:sp>
        <p:nvSpPr>
          <p:cNvPr id="479" name="Google Shape;479;p15"/>
          <p:cNvSpPr/>
          <p:nvPr/>
        </p:nvSpPr>
        <p:spPr>
          <a:xfrm>
            <a:off x="4328160" y="359156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Prospective graduate conversion</a:t>
            </a:r>
            <a:endParaRPr b="0" i="0" sz="810" u="none" cap="none" strike="noStrike">
              <a:solidFill>
                <a:schemeClr val="dk1"/>
              </a:solidFill>
              <a:latin typeface="Arial"/>
              <a:ea typeface="Arial"/>
              <a:cs typeface="Arial"/>
              <a:sym typeface="Arial"/>
            </a:endParaRPr>
          </a:p>
        </p:txBody>
      </p:sp>
      <p:sp>
        <p:nvSpPr>
          <p:cNvPr id="480" name="Google Shape;480;p15"/>
          <p:cNvSpPr/>
          <p:nvPr/>
        </p:nvSpPr>
        <p:spPr>
          <a:xfrm>
            <a:off x="7924800" y="359156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Freshness review with program staff before application cycle</a:t>
            </a:r>
            <a:endParaRPr b="0" i="0" sz="810" u="none" cap="none" strike="noStrike">
              <a:solidFill>
                <a:schemeClr val="dk1"/>
              </a:solidFill>
              <a:latin typeface="Arial"/>
              <a:ea typeface="Arial"/>
              <a:cs typeface="Arial"/>
              <a:sym typeface="Arial"/>
            </a:endParaRPr>
          </a:p>
        </p:txBody>
      </p:sp>
      <p:sp>
        <p:nvSpPr>
          <p:cNvPr id="481" name="Google Shape;481;p15"/>
          <p:cNvSpPr/>
          <p:nvPr/>
        </p:nvSpPr>
        <p:spPr>
          <a:xfrm>
            <a:off x="685800" y="4008120"/>
            <a:ext cx="10789920" cy="462280"/>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p15"/>
          <p:cNvSpPr/>
          <p:nvPr/>
        </p:nvSpPr>
        <p:spPr>
          <a:xfrm>
            <a:off x="731520" y="405384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Faculty directory</a:t>
            </a:r>
            <a:endParaRPr b="0" i="0" sz="810" u="none" cap="none" strike="noStrike">
              <a:solidFill>
                <a:schemeClr val="dk1"/>
              </a:solidFill>
              <a:latin typeface="Arial"/>
              <a:ea typeface="Arial"/>
              <a:cs typeface="Arial"/>
              <a:sym typeface="Arial"/>
            </a:endParaRPr>
          </a:p>
        </p:txBody>
      </p:sp>
      <p:sp>
        <p:nvSpPr>
          <p:cNvPr id="483" name="Google Shape;483;p15"/>
          <p:cNvSpPr/>
          <p:nvPr/>
        </p:nvSpPr>
        <p:spPr>
          <a:xfrm>
            <a:off x="4328160" y="405384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Research discovery</a:t>
            </a:r>
            <a:endParaRPr b="0" i="0" sz="810" u="none" cap="none" strike="noStrike">
              <a:solidFill>
                <a:schemeClr val="dk1"/>
              </a:solidFill>
              <a:latin typeface="Arial"/>
              <a:ea typeface="Arial"/>
              <a:cs typeface="Arial"/>
              <a:sym typeface="Arial"/>
            </a:endParaRPr>
          </a:p>
        </p:txBody>
      </p:sp>
      <p:sp>
        <p:nvSpPr>
          <p:cNvPr id="484" name="Google Shape;484;p15"/>
          <p:cNvSpPr/>
          <p:nvPr/>
        </p:nvSpPr>
        <p:spPr>
          <a:xfrm>
            <a:off x="7924800" y="405384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Profile governance and update rules.</a:t>
            </a:r>
            <a:endParaRPr b="0" i="0" sz="810" u="none" cap="none" strike="noStrike">
              <a:solidFill>
                <a:schemeClr val="dk1"/>
              </a:solidFill>
              <a:latin typeface="Arial"/>
              <a:ea typeface="Arial"/>
              <a:cs typeface="Arial"/>
              <a:sym typeface="Arial"/>
            </a:endParaRPr>
          </a:p>
        </p:txBody>
      </p:sp>
      <p:sp>
        <p:nvSpPr>
          <p:cNvPr id="485" name="Google Shape;485;p15"/>
          <p:cNvSpPr/>
          <p:nvPr/>
        </p:nvSpPr>
        <p:spPr>
          <a:xfrm>
            <a:off x="685800" y="4470400"/>
            <a:ext cx="10789920" cy="462280"/>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6" name="Google Shape;486;p15"/>
          <p:cNvSpPr/>
          <p:nvPr/>
        </p:nvSpPr>
        <p:spPr>
          <a:xfrm>
            <a:off x="731520" y="451612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Research areas / centers</a:t>
            </a:r>
            <a:endParaRPr b="0" i="0" sz="810" u="none" cap="none" strike="noStrike">
              <a:solidFill>
                <a:schemeClr val="dk1"/>
              </a:solidFill>
              <a:latin typeface="Arial"/>
              <a:ea typeface="Arial"/>
              <a:cs typeface="Arial"/>
              <a:sym typeface="Arial"/>
            </a:endParaRPr>
          </a:p>
        </p:txBody>
      </p:sp>
      <p:sp>
        <p:nvSpPr>
          <p:cNvPr id="487" name="Google Shape;487;p15"/>
          <p:cNvSpPr/>
          <p:nvPr/>
        </p:nvSpPr>
        <p:spPr>
          <a:xfrm>
            <a:off x="4328160" y="451612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Reputation + partners</a:t>
            </a:r>
            <a:endParaRPr b="0" i="0" sz="810" u="none" cap="none" strike="noStrike">
              <a:solidFill>
                <a:schemeClr val="dk1"/>
              </a:solidFill>
              <a:latin typeface="Arial"/>
              <a:ea typeface="Arial"/>
              <a:cs typeface="Arial"/>
              <a:sym typeface="Arial"/>
            </a:endParaRPr>
          </a:p>
        </p:txBody>
      </p:sp>
      <p:sp>
        <p:nvSpPr>
          <p:cNvPr id="488" name="Google Shape;488;p15"/>
          <p:cNvSpPr/>
          <p:nvPr/>
        </p:nvSpPr>
        <p:spPr>
          <a:xfrm>
            <a:off x="7924800" y="451612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Align taxonomy with faculty and stories</a:t>
            </a:r>
            <a:endParaRPr b="0" i="0" sz="810" u="none" cap="none" strike="noStrike">
              <a:solidFill>
                <a:schemeClr val="dk1"/>
              </a:solidFill>
              <a:latin typeface="Arial"/>
              <a:ea typeface="Arial"/>
              <a:cs typeface="Arial"/>
              <a:sym typeface="Arial"/>
            </a:endParaRPr>
          </a:p>
        </p:txBody>
      </p:sp>
      <p:sp>
        <p:nvSpPr>
          <p:cNvPr id="489" name="Google Shape;489;p15"/>
          <p:cNvSpPr/>
          <p:nvPr/>
        </p:nvSpPr>
        <p:spPr>
          <a:xfrm>
            <a:off x="685800" y="4932680"/>
            <a:ext cx="10789920" cy="462280"/>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15"/>
          <p:cNvSpPr/>
          <p:nvPr/>
        </p:nvSpPr>
        <p:spPr>
          <a:xfrm>
            <a:off x="731520" y="497840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Alumni / industry</a:t>
            </a:r>
            <a:endParaRPr b="0" i="0" sz="810" u="none" cap="none" strike="noStrike">
              <a:solidFill>
                <a:schemeClr val="dk1"/>
              </a:solidFill>
              <a:latin typeface="Arial"/>
              <a:ea typeface="Arial"/>
              <a:cs typeface="Arial"/>
              <a:sym typeface="Arial"/>
            </a:endParaRPr>
          </a:p>
        </p:txBody>
      </p:sp>
      <p:sp>
        <p:nvSpPr>
          <p:cNvPr id="491" name="Google Shape;491;p15"/>
          <p:cNvSpPr/>
          <p:nvPr/>
        </p:nvSpPr>
        <p:spPr>
          <a:xfrm>
            <a:off x="4328160" y="497840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Engagement + outcomes</a:t>
            </a:r>
            <a:endParaRPr b="0" i="0" sz="810" u="none" cap="none" strike="noStrike">
              <a:solidFill>
                <a:schemeClr val="dk1"/>
              </a:solidFill>
              <a:latin typeface="Arial"/>
              <a:ea typeface="Arial"/>
              <a:cs typeface="Arial"/>
              <a:sym typeface="Arial"/>
            </a:endParaRPr>
          </a:p>
        </p:txBody>
      </p:sp>
      <p:sp>
        <p:nvSpPr>
          <p:cNvPr id="492" name="Google Shape;492;p15"/>
          <p:cNvSpPr/>
          <p:nvPr/>
        </p:nvSpPr>
        <p:spPr>
          <a:xfrm>
            <a:off x="7924800" y="4978400"/>
            <a:ext cx="3505200" cy="38912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Split evergreen CTA from archives</a:t>
            </a:r>
            <a:endParaRPr b="0" i="0" sz="810" u="none" cap="none" strike="noStrike">
              <a:solidFill>
                <a:schemeClr val="dk1"/>
              </a:solidFill>
              <a:latin typeface="Arial"/>
              <a:ea typeface="Arial"/>
              <a:cs typeface="Arial"/>
              <a:sym typeface="Arial"/>
            </a:endParaRPr>
          </a:p>
        </p:txBody>
      </p:sp>
      <p:sp>
        <p:nvSpPr>
          <p:cNvPr id="493" name="Google Shape;493;p15"/>
          <p:cNvSpPr/>
          <p:nvPr/>
        </p:nvSpPr>
        <p:spPr>
          <a:xfrm>
            <a:off x="777240" y="5623560"/>
            <a:ext cx="10515600" cy="502920"/>
          </a:xfrm>
          <a:prstGeom prst="roundRect">
            <a:avLst>
              <a:gd fmla="val 14545" name="adj"/>
            </a:avLst>
          </a:prstGeom>
          <a:solidFill>
            <a:srgbClr val="FFFFFF"/>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Recommendation</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Create a “protected page” list with owner, review date, KPI, redirect dependencies, and accessibility status before redesign build-out.</a:t>
            </a:r>
            <a:endParaRPr b="0" i="0" sz="1150" u="none" cap="none" strike="noStrike">
              <a:solidFill>
                <a:schemeClr val="dk1"/>
              </a:solidFill>
              <a:latin typeface="Arial"/>
              <a:ea typeface="Arial"/>
              <a:cs typeface="Arial"/>
              <a:sym typeface="Arial"/>
            </a:endParaRPr>
          </a:p>
        </p:txBody>
      </p:sp>
      <p:sp>
        <p:nvSpPr>
          <p:cNvPr id="494" name="Google Shape;494;p15"/>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495" name="Google Shape;495;p15"/>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15</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500" name="Shape 500"/>
        <p:cNvGrpSpPr/>
        <p:nvPr/>
      </p:nvGrpSpPr>
      <p:grpSpPr>
        <a:xfrm>
          <a:off x="0" y="0"/>
          <a:ext cx="0" cy="0"/>
          <a:chOff x="0" y="0"/>
          <a:chExt cx="0" cy="0"/>
        </a:xfrm>
      </p:grpSpPr>
      <p:sp>
        <p:nvSpPr>
          <p:cNvPr id="501" name="Google Shape;501;p16"/>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16"/>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16"/>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Audience pathway: prospective students</a:t>
            </a:r>
            <a:endParaRPr b="0" i="0" sz="2600" u="none" cap="none" strike="noStrike">
              <a:solidFill>
                <a:schemeClr val="dk1"/>
              </a:solidFill>
              <a:latin typeface="Arial"/>
              <a:ea typeface="Arial"/>
              <a:cs typeface="Arial"/>
              <a:sym typeface="Arial"/>
            </a:endParaRPr>
          </a:p>
        </p:txBody>
      </p:sp>
      <p:sp>
        <p:nvSpPr>
          <p:cNvPr id="504" name="Google Shape;504;p16"/>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Prospective students should not have to understand the org chart to choose CS.</a:t>
            </a:r>
            <a:endParaRPr b="0" i="0" sz="1150" u="none" cap="none" strike="noStrike">
              <a:solidFill>
                <a:schemeClr val="dk1"/>
              </a:solidFill>
              <a:latin typeface="Arial"/>
              <a:ea typeface="Arial"/>
              <a:cs typeface="Arial"/>
              <a:sym typeface="Arial"/>
            </a:endParaRPr>
          </a:p>
        </p:txBody>
      </p:sp>
      <p:cxnSp>
        <p:nvCxnSpPr>
          <p:cNvPr id="505" name="Google Shape;505;p16"/>
          <p:cNvCxnSpPr/>
          <p:nvPr/>
        </p:nvCxnSpPr>
        <p:spPr>
          <a:xfrm>
            <a:off x="1005840" y="2743200"/>
            <a:ext cx="1737360" cy="0"/>
          </a:xfrm>
          <a:prstGeom prst="straightConnector1">
            <a:avLst/>
          </a:prstGeom>
          <a:noFill/>
          <a:ln cap="flat" cmpd="sng" w="17775">
            <a:solidFill>
              <a:srgbClr val="56616B"/>
            </a:solidFill>
            <a:prstDash val="solid"/>
            <a:round/>
            <a:headEnd len="sm" w="sm" type="none"/>
            <a:tailEnd len="med" w="med" type="triangle"/>
          </a:ln>
        </p:spPr>
      </p:cxnSp>
      <p:cxnSp>
        <p:nvCxnSpPr>
          <p:cNvPr id="506" name="Google Shape;506;p16"/>
          <p:cNvCxnSpPr/>
          <p:nvPr/>
        </p:nvCxnSpPr>
        <p:spPr>
          <a:xfrm>
            <a:off x="4114800" y="2743200"/>
            <a:ext cx="1737360" cy="0"/>
          </a:xfrm>
          <a:prstGeom prst="straightConnector1">
            <a:avLst/>
          </a:prstGeom>
          <a:noFill/>
          <a:ln cap="flat" cmpd="sng" w="17775">
            <a:solidFill>
              <a:srgbClr val="56616B"/>
            </a:solidFill>
            <a:prstDash val="solid"/>
            <a:round/>
            <a:headEnd len="sm" w="sm" type="none"/>
            <a:tailEnd len="med" w="med" type="triangle"/>
          </a:ln>
        </p:spPr>
      </p:cxnSp>
      <p:cxnSp>
        <p:nvCxnSpPr>
          <p:cNvPr id="507" name="Google Shape;507;p16"/>
          <p:cNvCxnSpPr/>
          <p:nvPr/>
        </p:nvCxnSpPr>
        <p:spPr>
          <a:xfrm>
            <a:off x="7223760" y="2743200"/>
            <a:ext cx="1737360" cy="0"/>
          </a:xfrm>
          <a:prstGeom prst="straightConnector1">
            <a:avLst/>
          </a:prstGeom>
          <a:noFill/>
          <a:ln cap="flat" cmpd="sng" w="17775">
            <a:solidFill>
              <a:srgbClr val="56616B"/>
            </a:solidFill>
            <a:prstDash val="solid"/>
            <a:round/>
            <a:headEnd len="sm" w="sm" type="none"/>
            <a:tailEnd len="med" w="med" type="triangle"/>
          </a:ln>
        </p:spPr>
      </p:cxnSp>
      <p:sp>
        <p:nvSpPr>
          <p:cNvPr id="508" name="Google Shape;508;p16"/>
          <p:cNvSpPr/>
          <p:nvPr/>
        </p:nvSpPr>
        <p:spPr>
          <a:xfrm>
            <a:off x="685800" y="2240280"/>
            <a:ext cx="1554480" cy="868680"/>
          </a:xfrm>
          <a:prstGeom prst="roundRect">
            <a:avLst>
              <a:gd fmla="val 8421"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Discover</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“Is CS for me?”</a:t>
            </a:r>
            <a:endParaRPr b="0" i="0" sz="1200" u="none" cap="none" strike="noStrike">
              <a:solidFill>
                <a:schemeClr val="dk1"/>
              </a:solidFill>
              <a:latin typeface="Arial"/>
              <a:ea typeface="Arial"/>
              <a:cs typeface="Arial"/>
              <a:sym typeface="Arial"/>
            </a:endParaRPr>
          </a:p>
        </p:txBody>
      </p:sp>
      <p:sp>
        <p:nvSpPr>
          <p:cNvPr id="509" name="Google Shape;509;p16"/>
          <p:cNvSpPr/>
          <p:nvPr/>
        </p:nvSpPr>
        <p:spPr>
          <a:xfrm>
            <a:off x="2788920" y="2240280"/>
            <a:ext cx="1554480" cy="868680"/>
          </a:xfrm>
          <a:prstGeom prst="roundRect">
            <a:avLst>
              <a:gd fmla="val 8421" name="adj"/>
            </a:avLst>
          </a:prstGeom>
          <a:solidFill>
            <a:srgbClr val="FFFFFF"/>
          </a:solidFill>
          <a:ln cap="flat" cmpd="sng" w="15225">
            <a:solidFill>
              <a:srgbClr val="E5720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Compare</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Programs + minors</a:t>
            </a:r>
            <a:endParaRPr b="0" i="0" sz="1200" u="none" cap="none" strike="noStrike">
              <a:solidFill>
                <a:schemeClr val="dk1"/>
              </a:solidFill>
              <a:latin typeface="Arial"/>
              <a:ea typeface="Arial"/>
              <a:cs typeface="Arial"/>
              <a:sym typeface="Arial"/>
            </a:endParaRPr>
          </a:p>
        </p:txBody>
      </p:sp>
      <p:sp>
        <p:nvSpPr>
          <p:cNvPr id="510" name="Google Shape;510;p16"/>
          <p:cNvSpPr/>
          <p:nvPr/>
        </p:nvSpPr>
        <p:spPr>
          <a:xfrm>
            <a:off x="4892040" y="2240280"/>
            <a:ext cx="1554480" cy="868680"/>
          </a:xfrm>
          <a:prstGeom prst="roundRect">
            <a:avLst>
              <a:gd fmla="val 8421"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Validate</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Outcomes + fit</a:t>
            </a:r>
            <a:endParaRPr b="0" i="0" sz="1200" u="none" cap="none" strike="noStrike">
              <a:solidFill>
                <a:schemeClr val="dk1"/>
              </a:solidFill>
              <a:latin typeface="Arial"/>
              <a:ea typeface="Arial"/>
              <a:cs typeface="Arial"/>
              <a:sym typeface="Arial"/>
            </a:endParaRPr>
          </a:p>
        </p:txBody>
      </p:sp>
      <p:sp>
        <p:nvSpPr>
          <p:cNvPr id="511" name="Google Shape;511;p16"/>
          <p:cNvSpPr/>
          <p:nvPr/>
        </p:nvSpPr>
        <p:spPr>
          <a:xfrm>
            <a:off x="6995160" y="2240280"/>
            <a:ext cx="1737360" cy="868680"/>
          </a:xfrm>
          <a:prstGeom prst="roundRect">
            <a:avLst>
              <a:gd fmla="val 8421" name="adj"/>
            </a:avLst>
          </a:prstGeom>
          <a:solidFill>
            <a:srgbClr val="FFFFFF"/>
          </a:solidFill>
          <a:ln cap="flat" cmpd="sng" w="15225">
            <a:solidFill>
              <a:srgbClr val="E5720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Act</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Apply / visit / register</a:t>
            </a:r>
            <a:endParaRPr b="0" i="0" sz="1200" u="none" cap="none" strike="noStrike">
              <a:solidFill>
                <a:schemeClr val="dk1"/>
              </a:solidFill>
              <a:latin typeface="Arial"/>
              <a:ea typeface="Arial"/>
              <a:cs typeface="Arial"/>
              <a:sym typeface="Arial"/>
            </a:endParaRPr>
          </a:p>
        </p:txBody>
      </p:sp>
      <p:sp>
        <p:nvSpPr>
          <p:cNvPr id="512" name="Google Shape;512;p16"/>
          <p:cNvSpPr/>
          <p:nvPr/>
        </p:nvSpPr>
        <p:spPr>
          <a:xfrm>
            <a:off x="9281160" y="2240280"/>
            <a:ext cx="1417320" cy="868680"/>
          </a:xfrm>
          <a:prstGeom prst="roundRect">
            <a:avLst>
              <a:gd fmla="val 8421"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Stay</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Next steps</a:t>
            </a:r>
            <a:endParaRPr b="0" i="0" sz="1200" u="none" cap="none" strike="noStrike">
              <a:solidFill>
                <a:schemeClr val="dk1"/>
              </a:solidFill>
              <a:latin typeface="Arial"/>
              <a:ea typeface="Arial"/>
              <a:cs typeface="Arial"/>
              <a:sym typeface="Arial"/>
            </a:endParaRPr>
          </a:p>
        </p:txBody>
      </p:sp>
      <p:sp>
        <p:nvSpPr>
          <p:cNvPr id="513" name="Google Shape;513;p16"/>
          <p:cNvSpPr/>
          <p:nvPr/>
        </p:nvSpPr>
        <p:spPr>
          <a:xfrm>
            <a:off x="822960" y="4114800"/>
            <a:ext cx="9921240" cy="237744"/>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p16"/>
          <p:cNvSpPr/>
          <p:nvPr/>
        </p:nvSpPr>
        <p:spPr>
          <a:xfrm>
            <a:off x="868680" y="4160520"/>
            <a:ext cx="486918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Pathway element</a:t>
            </a:r>
            <a:endParaRPr b="0" i="0" sz="850" u="none" cap="none" strike="noStrike">
              <a:solidFill>
                <a:schemeClr val="dk1"/>
              </a:solidFill>
              <a:latin typeface="Arial"/>
              <a:ea typeface="Arial"/>
              <a:cs typeface="Arial"/>
              <a:sym typeface="Arial"/>
            </a:endParaRPr>
          </a:p>
        </p:txBody>
      </p:sp>
      <p:sp>
        <p:nvSpPr>
          <p:cNvPr id="515" name="Google Shape;515;p16"/>
          <p:cNvSpPr/>
          <p:nvPr/>
        </p:nvSpPr>
        <p:spPr>
          <a:xfrm>
            <a:off x="5829300" y="4160520"/>
            <a:ext cx="486918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Recommendation</a:t>
            </a:r>
            <a:endParaRPr b="0" i="0" sz="850" u="none" cap="none" strike="noStrike">
              <a:solidFill>
                <a:schemeClr val="dk1"/>
              </a:solidFill>
              <a:latin typeface="Arial"/>
              <a:ea typeface="Arial"/>
              <a:cs typeface="Arial"/>
              <a:sym typeface="Arial"/>
            </a:endParaRPr>
          </a:p>
        </p:txBody>
      </p:sp>
      <p:sp>
        <p:nvSpPr>
          <p:cNvPr id="516" name="Google Shape;516;p16"/>
          <p:cNvSpPr/>
          <p:nvPr/>
        </p:nvSpPr>
        <p:spPr>
          <a:xfrm>
            <a:off x="822960" y="4352544"/>
            <a:ext cx="9921240" cy="237744"/>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7" name="Google Shape;517;p16"/>
          <p:cNvSpPr/>
          <p:nvPr/>
        </p:nvSpPr>
        <p:spPr>
          <a:xfrm>
            <a:off x="868680" y="4398264"/>
            <a:ext cx="486918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Entry pages</a:t>
            </a:r>
            <a:endParaRPr b="0" i="0" sz="810" u="none" cap="none" strike="noStrike">
              <a:solidFill>
                <a:schemeClr val="dk1"/>
              </a:solidFill>
              <a:latin typeface="Arial"/>
              <a:ea typeface="Arial"/>
              <a:cs typeface="Arial"/>
              <a:sym typeface="Arial"/>
            </a:endParaRPr>
          </a:p>
        </p:txBody>
      </p:sp>
      <p:sp>
        <p:nvSpPr>
          <p:cNvPr id="518" name="Google Shape;518;p16"/>
          <p:cNvSpPr/>
          <p:nvPr/>
        </p:nvSpPr>
        <p:spPr>
          <a:xfrm>
            <a:off x="5829300" y="4398264"/>
            <a:ext cx="486918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Home, Find Your Future Here, AI minor, undergraduate program</a:t>
            </a:r>
            <a:endParaRPr b="0" i="0" sz="810" u="none" cap="none" strike="noStrike">
              <a:solidFill>
                <a:schemeClr val="dk1"/>
              </a:solidFill>
              <a:latin typeface="Arial"/>
              <a:ea typeface="Arial"/>
              <a:cs typeface="Arial"/>
              <a:sym typeface="Arial"/>
            </a:endParaRPr>
          </a:p>
        </p:txBody>
      </p:sp>
      <p:sp>
        <p:nvSpPr>
          <p:cNvPr id="519" name="Google Shape;519;p16"/>
          <p:cNvSpPr/>
          <p:nvPr/>
        </p:nvSpPr>
        <p:spPr>
          <a:xfrm>
            <a:off x="822960" y="4590288"/>
            <a:ext cx="9921240" cy="237744"/>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0" name="Google Shape;520;p16"/>
          <p:cNvSpPr/>
          <p:nvPr/>
        </p:nvSpPr>
        <p:spPr>
          <a:xfrm>
            <a:off x="868680" y="4636008"/>
            <a:ext cx="486918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Needed content</a:t>
            </a:r>
            <a:endParaRPr b="0" i="0" sz="810" u="none" cap="none" strike="noStrike">
              <a:solidFill>
                <a:schemeClr val="dk1"/>
              </a:solidFill>
              <a:latin typeface="Arial"/>
              <a:ea typeface="Arial"/>
              <a:cs typeface="Arial"/>
              <a:sym typeface="Arial"/>
            </a:endParaRPr>
          </a:p>
        </p:txBody>
      </p:sp>
      <p:sp>
        <p:nvSpPr>
          <p:cNvPr id="521" name="Google Shape;521;p16"/>
          <p:cNvSpPr/>
          <p:nvPr/>
        </p:nvSpPr>
        <p:spPr>
          <a:xfrm>
            <a:off x="5829300" y="4636008"/>
            <a:ext cx="486918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Outcomes, </a:t>
            </a:r>
            <a:r>
              <a:rPr lang="en-US" sz="810">
                <a:solidFill>
                  <a:srgbClr val="252525"/>
                </a:solidFill>
              </a:rPr>
              <a:t>course catalog or pathway content, </a:t>
            </a:r>
            <a:r>
              <a:rPr b="0" i="0" lang="en-US" sz="810" u="none" cap="none" strike="noStrike">
                <a:solidFill>
                  <a:srgbClr val="252525"/>
                </a:solidFill>
                <a:latin typeface="Arial"/>
                <a:ea typeface="Arial"/>
                <a:cs typeface="Arial"/>
                <a:sym typeface="Arial"/>
              </a:rPr>
              <a:t> student stories, advising, applying to VT</a:t>
            </a:r>
            <a:endParaRPr b="0" i="0" sz="810" u="none" cap="none" strike="noStrike">
              <a:solidFill>
                <a:schemeClr val="dk1"/>
              </a:solidFill>
              <a:latin typeface="Arial"/>
              <a:ea typeface="Arial"/>
              <a:cs typeface="Arial"/>
              <a:sym typeface="Arial"/>
            </a:endParaRPr>
          </a:p>
        </p:txBody>
      </p:sp>
      <p:sp>
        <p:nvSpPr>
          <p:cNvPr id="522" name="Google Shape;522;p16"/>
          <p:cNvSpPr/>
          <p:nvPr/>
        </p:nvSpPr>
        <p:spPr>
          <a:xfrm>
            <a:off x="822960" y="4828032"/>
            <a:ext cx="9921240" cy="237744"/>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16"/>
          <p:cNvSpPr/>
          <p:nvPr/>
        </p:nvSpPr>
        <p:spPr>
          <a:xfrm>
            <a:off x="868680" y="4873752"/>
            <a:ext cx="486918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SEO focus</a:t>
            </a:r>
            <a:endParaRPr b="0" i="0" sz="810" u="none" cap="none" strike="noStrike">
              <a:solidFill>
                <a:schemeClr val="dk1"/>
              </a:solidFill>
              <a:latin typeface="Arial"/>
              <a:ea typeface="Arial"/>
              <a:cs typeface="Arial"/>
              <a:sym typeface="Arial"/>
            </a:endParaRPr>
          </a:p>
        </p:txBody>
      </p:sp>
      <p:sp>
        <p:nvSpPr>
          <p:cNvPr id="524" name="Google Shape;524;p16"/>
          <p:cNvSpPr/>
          <p:nvPr/>
        </p:nvSpPr>
        <p:spPr>
          <a:xfrm>
            <a:off x="5829300" y="4873752"/>
            <a:ext cx="486918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Computer science major Virginia Tech; AI minor Virginia Tech; CS career outcomes</a:t>
            </a:r>
            <a:endParaRPr b="0" i="0" sz="810" u="none" cap="none" strike="noStrike">
              <a:solidFill>
                <a:schemeClr val="dk1"/>
              </a:solidFill>
              <a:latin typeface="Arial"/>
              <a:ea typeface="Arial"/>
              <a:cs typeface="Arial"/>
              <a:sym typeface="Arial"/>
            </a:endParaRPr>
          </a:p>
        </p:txBody>
      </p:sp>
      <p:sp>
        <p:nvSpPr>
          <p:cNvPr id="525" name="Google Shape;525;p16"/>
          <p:cNvSpPr/>
          <p:nvPr/>
        </p:nvSpPr>
        <p:spPr>
          <a:xfrm>
            <a:off x="822960" y="5065776"/>
            <a:ext cx="9921240" cy="237744"/>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16"/>
          <p:cNvSpPr/>
          <p:nvPr/>
        </p:nvSpPr>
        <p:spPr>
          <a:xfrm>
            <a:off x="868680" y="5111496"/>
            <a:ext cx="486918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Governance owner</a:t>
            </a:r>
            <a:endParaRPr b="0" i="0" sz="810" u="none" cap="none" strike="noStrike">
              <a:solidFill>
                <a:schemeClr val="dk1"/>
              </a:solidFill>
              <a:latin typeface="Arial"/>
              <a:ea typeface="Arial"/>
              <a:cs typeface="Arial"/>
              <a:sym typeface="Arial"/>
            </a:endParaRPr>
          </a:p>
        </p:txBody>
      </p:sp>
      <p:sp>
        <p:nvSpPr>
          <p:cNvPr id="527" name="Google Shape;527;p16"/>
          <p:cNvSpPr/>
          <p:nvPr/>
        </p:nvSpPr>
        <p:spPr>
          <a:xfrm>
            <a:off x="5829300" y="5111496"/>
            <a:ext cx="486918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Undergraduate program + communications; review each admissions cycle</a:t>
            </a:r>
            <a:endParaRPr b="0" i="0" sz="810" u="none" cap="none" strike="noStrike">
              <a:solidFill>
                <a:schemeClr val="dk1"/>
              </a:solidFill>
              <a:latin typeface="Arial"/>
              <a:ea typeface="Arial"/>
              <a:cs typeface="Arial"/>
              <a:sym typeface="Arial"/>
            </a:endParaRPr>
          </a:p>
        </p:txBody>
      </p:sp>
      <p:sp>
        <p:nvSpPr>
          <p:cNvPr id="528" name="Google Shape;528;p16"/>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529" name="Google Shape;529;p16"/>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16</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534" name="Shape 534"/>
        <p:cNvGrpSpPr/>
        <p:nvPr/>
      </p:nvGrpSpPr>
      <p:grpSpPr>
        <a:xfrm>
          <a:off x="0" y="0"/>
          <a:ext cx="0" cy="0"/>
          <a:chOff x="0" y="0"/>
          <a:chExt cx="0" cy="0"/>
        </a:xfrm>
      </p:grpSpPr>
      <p:sp>
        <p:nvSpPr>
          <p:cNvPr id="535" name="Google Shape;535;p17"/>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6" name="Google Shape;536;p17"/>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7" name="Google Shape;537;p17"/>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Audience pathway: current students</a:t>
            </a:r>
            <a:endParaRPr b="0" i="0" sz="2600" u="none" cap="none" strike="noStrike">
              <a:solidFill>
                <a:schemeClr val="dk1"/>
              </a:solidFill>
              <a:latin typeface="Arial"/>
              <a:ea typeface="Arial"/>
              <a:cs typeface="Arial"/>
              <a:sym typeface="Arial"/>
            </a:endParaRPr>
          </a:p>
        </p:txBody>
      </p:sp>
      <p:sp>
        <p:nvSpPr>
          <p:cNvPr id="538" name="Google Shape;538;p17"/>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Current students need fast answers, not marketing pages. They are being routed to Canvas course and </a:t>
            </a:r>
            <a:r>
              <a:rPr b="0" i="0" lang="en-US" sz="1150" u="sng" cap="none" strike="noStrike">
                <a:solidFill>
                  <a:schemeClr val="hlink"/>
                </a:solidFill>
                <a:latin typeface="Arial"/>
                <a:ea typeface="Arial"/>
                <a:cs typeface="Arial"/>
                <a:sym typeface="Arial"/>
                <a:hlinkClick r:id="rId3"/>
              </a:rPr>
              <a:t>students.cs.vt.edu</a:t>
            </a:r>
            <a:r>
              <a:rPr b="0" i="0" lang="en-US" sz="1150" u="none" cap="none" strike="noStrike">
                <a:solidFill>
                  <a:srgbClr val="56616B"/>
                </a:solidFill>
                <a:latin typeface="Arial"/>
                <a:ea typeface="Arial"/>
                <a:cs typeface="Arial"/>
                <a:sym typeface="Arial"/>
              </a:rPr>
              <a:t> will be sunsetted.</a:t>
            </a:r>
            <a:endParaRPr b="0" i="0" sz="1150" u="none" cap="none" strike="noStrike">
              <a:solidFill>
                <a:schemeClr val="dk1"/>
              </a:solidFill>
              <a:latin typeface="Arial"/>
              <a:ea typeface="Arial"/>
              <a:cs typeface="Arial"/>
              <a:sym typeface="Arial"/>
            </a:endParaRPr>
          </a:p>
        </p:txBody>
      </p:sp>
      <p:cxnSp>
        <p:nvCxnSpPr>
          <p:cNvPr id="539" name="Google Shape;539;p17"/>
          <p:cNvCxnSpPr/>
          <p:nvPr/>
        </p:nvCxnSpPr>
        <p:spPr>
          <a:xfrm>
            <a:off x="1280160" y="2743200"/>
            <a:ext cx="2011680" cy="0"/>
          </a:xfrm>
          <a:prstGeom prst="straightConnector1">
            <a:avLst/>
          </a:prstGeom>
          <a:noFill/>
          <a:ln cap="flat" cmpd="sng" w="17775">
            <a:solidFill>
              <a:srgbClr val="56616B"/>
            </a:solidFill>
            <a:prstDash val="solid"/>
            <a:round/>
            <a:headEnd len="sm" w="sm" type="none"/>
            <a:tailEnd len="med" w="med" type="triangle"/>
          </a:ln>
        </p:spPr>
      </p:cxnSp>
      <p:cxnSp>
        <p:nvCxnSpPr>
          <p:cNvPr id="540" name="Google Shape;540;p17"/>
          <p:cNvCxnSpPr/>
          <p:nvPr/>
        </p:nvCxnSpPr>
        <p:spPr>
          <a:xfrm>
            <a:off x="4663440" y="2743200"/>
            <a:ext cx="2011680" cy="0"/>
          </a:xfrm>
          <a:prstGeom prst="straightConnector1">
            <a:avLst/>
          </a:prstGeom>
          <a:noFill/>
          <a:ln cap="flat" cmpd="sng" w="17775">
            <a:solidFill>
              <a:srgbClr val="56616B"/>
            </a:solidFill>
            <a:prstDash val="solid"/>
            <a:round/>
            <a:headEnd len="sm" w="sm" type="none"/>
            <a:tailEnd len="med" w="med" type="triangle"/>
          </a:ln>
        </p:spPr>
      </p:cxnSp>
      <p:cxnSp>
        <p:nvCxnSpPr>
          <p:cNvPr id="541" name="Google Shape;541;p17"/>
          <p:cNvCxnSpPr/>
          <p:nvPr/>
        </p:nvCxnSpPr>
        <p:spPr>
          <a:xfrm>
            <a:off x="8046720" y="2743200"/>
            <a:ext cx="1280160" cy="0"/>
          </a:xfrm>
          <a:prstGeom prst="straightConnector1">
            <a:avLst/>
          </a:prstGeom>
          <a:noFill/>
          <a:ln cap="flat" cmpd="sng" w="17775">
            <a:solidFill>
              <a:srgbClr val="56616B"/>
            </a:solidFill>
            <a:prstDash val="solid"/>
            <a:round/>
            <a:headEnd len="sm" w="sm" type="none"/>
            <a:tailEnd len="med" w="med" type="triangle"/>
          </a:ln>
        </p:spPr>
      </p:cxnSp>
      <p:sp>
        <p:nvSpPr>
          <p:cNvPr id="542" name="Google Shape;542;p17"/>
          <p:cNvSpPr/>
          <p:nvPr/>
        </p:nvSpPr>
        <p:spPr>
          <a:xfrm>
            <a:off x="777240" y="2240280"/>
            <a:ext cx="1554480" cy="868680"/>
          </a:xfrm>
          <a:prstGeom prst="roundRect">
            <a:avLst>
              <a:gd fmla="val 8421"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Find</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policy</a:t>
            </a:r>
            <a:endParaRPr b="0" i="0" sz="1200" u="none" cap="none" strike="noStrike">
              <a:solidFill>
                <a:schemeClr val="dk1"/>
              </a:solidFill>
              <a:latin typeface="Arial"/>
              <a:ea typeface="Arial"/>
              <a:cs typeface="Arial"/>
              <a:sym typeface="Arial"/>
            </a:endParaRPr>
          </a:p>
        </p:txBody>
      </p:sp>
      <p:sp>
        <p:nvSpPr>
          <p:cNvPr id="543" name="Google Shape;543;p17"/>
          <p:cNvSpPr/>
          <p:nvPr/>
        </p:nvSpPr>
        <p:spPr>
          <a:xfrm>
            <a:off x="3063240" y="2240280"/>
            <a:ext cx="1554480" cy="868680"/>
          </a:xfrm>
          <a:prstGeom prst="roundRect">
            <a:avLst>
              <a:gd fmla="val 8421" name="adj"/>
            </a:avLst>
          </a:prstGeom>
          <a:solidFill>
            <a:srgbClr val="FFFFFF"/>
          </a:solidFill>
          <a:ln cap="flat" cmpd="sng" w="15225">
            <a:solidFill>
              <a:srgbClr val="E5720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Plan</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courses</a:t>
            </a:r>
            <a:endParaRPr b="0" i="0" sz="1200" u="none" cap="none" strike="noStrike">
              <a:solidFill>
                <a:schemeClr val="dk1"/>
              </a:solidFill>
              <a:latin typeface="Arial"/>
              <a:ea typeface="Arial"/>
              <a:cs typeface="Arial"/>
              <a:sym typeface="Arial"/>
            </a:endParaRPr>
          </a:p>
        </p:txBody>
      </p:sp>
      <p:sp>
        <p:nvSpPr>
          <p:cNvPr id="544" name="Google Shape;544;p17"/>
          <p:cNvSpPr/>
          <p:nvPr/>
        </p:nvSpPr>
        <p:spPr>
          <a:xfrm>
            <a:off x="5349240" y="2240280"/>
            <a:ext cx="1554480" cy="868680"/>
          </a:xfrm>
          <a:prstGeom prst="roundRect">
            <a:avLst>
              <a:gd fmla="val 8421"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Get</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advising</a:t>
            </a:r>
            <a:endParaRPr b="0" i="0" sz="1200" u="none" cap="none" strike="noStrike">
              <a:solidFill>
                <a:schemeClr val="dk1"/>
              </a:solidFill>
              <a:latin typeface="Arial"/>
              <a:ea typeface="Arial"/>
              <a:cs typeface="Arial"/>
              <a:sym typeface="Arial"/>
            </a:endParaRPr>
          </a:p>
        </p:txBody>
      </p:sp>
      <p:sp>
        <p:nvSpPr>
          <p:cNvPr id="545" name="Google Shape;545;p17"/>
          <p:cNvSpPr/>
          <p:nvPr/>
        </p:nvSpPr>
        <p:spPr>
          <a:xfrm>
            <a:off x="7635240" y="2240280"/>
            <a:ext cx="1554480" cy="868680"/>
          </a:xfrm>
          <a:prstGeom prst="roundRect">
            <a:avLst>
              <a:gd fmla="val 8421" name="adj"/>
            </a:avLst>
          </a:prstGeom>
          <a:solidFill>
            <a:srgbClr val="FFFFFF"/>
          </a:solidFill>
          <a:ln cap="flat" cmpd="sng" w="15225">
            <a:solidFill>
              <a:srgbClr val="E5720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Use</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resources</a:t>
            </a:r>
            <a:endParaRPr b="0" i="0" sz="1200" u="none" cap="none" strike="noStrike">
              <a:solidFill>
                <a:schemeClr val="dk1"/>
              </a:solidFill>
              <a:latin typeface="Arial"/>
              <a:ea typeface="Arial"/>
              <a:cs typeface="Arial"/>
              <a:sym typeface="Arial"/>
            </a:endParaRPr>
          </a:p>
        </p:txBody>
      </p:sp>
      <p:sp>
        <p:nvSpPr>
          <p:cNvPr id="546" name="Google Shape;546;p17"/>
          <p:cNvSpPr/>
          <p:nvPr/>
        </p:nvSpPr>
        <p:spPr>
          <a:xfrm>
            <a:off x="9829800" y="2240280"/>
            <a:ext cx="1554480" cy="868680"/>
          </a:xfrm>
          <a:prstGeom prst="roundRect">
            <a:avLst>
              <a:gd fmla="val 8421"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Resolve</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exceptions</a:t>
            </a:r>
            <a:endParaRPr b="0" i="0" sz="1200" u="none" cap="none" strike="noStrike">
              <a:solidFill>
                <a:schemeClr val="dk1"/>
              </a:solidFill>
              <a:latin typeface="Arial"/>
              <a:ea typeface="Arial"/>
              <a:cs typeface="Arial"/>
              <a:sym typeface="Arial"/>
            </a:endParaRPr>
          </a:p>
        </p:txBody>
      </p:sp>
      <p:sp>
        <p:nvSpPr>
          <p:cNvPr id="547" name="Google Shape;547;p17"/>
          <p:cNvSpPr/>
          <p:nvPr/>
        </p:nvSpPr>
        <p:spPr>
          <a:xfrm>
            <a:off x="822960" y="4114800"/>
            <a:ext cx="9921240" cy="237744"/>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p17"/>
          <p:cNvSpPr/>
          <p:nvPr/>
        </p:nvSpPr>
        <p:spPr>
          <a:xfrm>
            <a:off x="868680" y="4160520"/>
            <a:ext cx="486918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Pathway element</a:t>
            </a:r>
            <a:endParaRPr b="0" i="0" sz="850" u="none" cap="none" strike="noStrike">
              <a:solidFill>
                <a:schemeClr val="dk1"/>
              </a:solidFill>
              <a:latin typeface="Arial"/>
              <a:ea typeface="Arial"/>
              <a:cs typeface="Arial"/>
              <a:sym typeface="Arial"/>
            </a:endParaRPr>
          </a:p>
        </p:txBody>
      </p:sp>
      <p:sp>
        <p:nvSpPr>
          <p:cNvPr id="549" name="Google Shape;549;p17"/>
          <p:cNvSpPr/>
          <p:nvPr/>
        </p:nvSpPr>
        <p:spPr>
          <a:xfrm>
            <a:off x="5829300" y="4160520"/>
            <a:ext cx="486918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Recommendation</a:t>
            </a:r>
            <a:endParaRPr b="0" i="0" sz="850" u="none" cap="none" strike="noStrike">
              <a:solidFill>
                <a:schemeClr val="dk1"/>
              </a:solidFill>
              <a:latin typeface="Arial"/>
              <a:ea typeface="Arial"/>
              <a:cs typeface="Arial"/>
              <a:sym typeface="Arial"/>
            </a:endParaRPr>
          </a:p>
        </p:txBody>
      </p:sp>
      <p:sp>
        <p:nvSpPr>
          <p:cNvPr id="550" name="Google Shape;550;p17"/>
          <p:cNvSpPr/>
          <p:nvPr/>
        </p:nvSpPr>
        <p:spPr>
          <a:xfrm>
            <a:off x="822960" y="4352544"/>
            <a:ext cx="9921240" cy="237744"/>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17"/>
          <p:cNvSpPr/>
          <p:nvPr/>
        </p:nvSpPr>
        <p:spPr>
          <a:xfrm>
            <a:off x="868680" y="4398264"/>
            <a:ext cx="486918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Entry pages</a:t>
            </a:r>
            <a:endParaRPr b="0" i="0" sz="810" u="none" cap="none" strike="noStrike">
              <a:solidFill>
                <a:schemeClr val="dk1"/>
              </a:solidFill>
              <a:latin typeface="Arial"/>
              <a:ea typeface="Arial"/>
              <a:cs typeface="Arial"/>
              <a:sym typeface="Arial"/>
            </a:endParaRPr>
          </a:p>
        </p:txBody>
      </p:sp>
      <p:sp>
        <p:nvSpPr>
          <p:cNvPr id="552" name="Google Shape;552;p17"/>
          <p:cNvSpPr/>
          <p:nvPr/>
        </p:nvSpPr>
        <p:spPr>
          <a:xfrm>
            <a:off x="5829300" y="4398264"/>
            <a:ext cx="486918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Undergraduate handbook (needs immediate revision), checksheets, advising, experiential learning</a:t>
            </a:r>
            <a:endParaRPr b="0" i="0" sz="810" u="none" cap="none" strike="noStrike">
              <a:solidFill>
                <a:schemeClr val="dk1"/>
              </a:solidFill>
              <a:latin typeface="Arial"/>
              <a:ea typeface="Arial"/>
              <a:cs typeface="Arial"/>
              <a:sym typeface="Arial"/>
            </a:endParaRPr>
          </a:p>
        </p:txBody>
      </p:sp>
      <p:sp>
        <p:nvSpPr>
          <p:cNvPr id="553" name="Google Shape;553;p17"/>
          <p:cNvSpPr/>
          <p:nvPr/>
        </p:nvSpPr>
        <p:spPr>
          <a:xfrm>
            <a:off x="822960" y="4590288"/>
            <a:ext cx="9921240" cy="237744"/>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17"/>
          <p:cNvSpPr/>
          <p:nvPr/>
        </p:nvSpPr>
        <p:spPr>
          <a:xfrm>
            <a:off x="868680" y="4636008"/>
            <a:ext cx="486918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Risk found</a:t>
            </a:r>
            <a:endParaRPr b="0" i="0" sz="810" u="none" cap="none" strike="noStrike">
              <a:solidFill>
                <a:schemeClr val="dk1"/>
              </a:solidFill>
              <a:latin typeface="Arial"/>
              <a:ea typeface="Arial"/>
              <a:cs typeface="Arial"/>
              <a:sym typeface="Arial"/>
            </a:endParaRPr>
          </a:p>
        </p:txBody>
      </p:sp>
      <p:sp>
        <p:nvSpPr>
          <p:cNvPr id="555" name="Google Shape;555;p17"/>
          <p:cNvSpPr/>
          <p:nvPr/>
        </p:nvSpPr>
        <p:spPr>
          <a:xfrm>
            <a:off x="5829300" y="4636008"/>
            <a:ext cx="486918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High broken-link concentration in handbook and advising pages</a:t>
            </a:r>
            <a:endParaRPr b="0" i="0" sz="810" u="none" cap="none" strike="noStrike">
              <a:solidFill>
                <a:schemeClr val="dk1"/>
              </a:solidFill>
              <a:latin typeface="Arial"/>
              <a:ea typeface="Arial"/>
              <a:cs typeface="Arial"/>
              <a:sym typeface="Arial"/>
            </a:endParaRPr>
          </a:p>
        </p:txBody>
      </p:sp>
      <p:sp>
        <p:nvSpPr>
          <p:cNvPr id="556" name="Google Shape;556;p17"/>
          <p:cNvSpPr/>
          <p:nvPr/>
        </p:nvSpPr>
        <p:spPr>
          <a:xfrm>
            <a:off x="822960" y="4828032"/>
            <a:ext cx="9921240" cy="237744"/>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7" name="Google Shape;557;p17"/>
          <p:cNvSpPr/>
          <p:nvPr/>
        </p:nvSpPr>
        <p:spPr>
          <a:xfrm>
            <a:off x="868680" y="4873752"/>
            <a:ext cx="486918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Recommended IA</a:t>
            </a:r>
            <a:endParaRPr b="0" i="0" sz="810" u="none" cap="none" strike="noStrike">
              <a:solidFill>
                <a:schemeClr val="dk1"/>
              </a:solidFill>
              <a:latin typeface="Arial"/>
              <a:ea typeface="Arial"/>
              <a:cs typeface="Arial"/>
              <a:sym typeface="Arial"/>
            </a:endParaRPr>
          </a:p>
        </p:txBody>
      </p:sp>
      <p:sp>
        <p:nvSpPr>
          <p:cNvPr id="558" name="Google Shape;558;p17"/>
          <p:cNvSpPr/>
          <p:nvPr/>
        </p:nvSpPr>
        <p:spPr>
          <a:xfrm>
            <a:off x="5829300" y="4873752"/>
            <a:ext cx="486918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 Current Students hub with deadlines, forms, policies, and advising paths</a:t>
            </a:r>
            <a:endParaRPr b="0" i="0" sz="810" u="none" cap="none" strike="noStrike">
              <a:solidFill>
                <a:schemeClr val="dk1"/>
              </a:solidFill>
              <a:latin typeface="Arial"/>
              <a:ea typeface="Arial"/>
              <a:cs typeface="Arial"/>
              <a:sym typeface="Arial"/>
            </a:endParaRPr>
          </a:p>
        </p:txBody>
      </p:sp>
      <p:sp>
        <p:nvSpPr>
          <p:cNvPr id="559" name="Google Shape;559;p17"/>
          <p:cNvSpPr/>
          <p:nvPr/>
        </p:nvSpPr>
        <p:spPr>
          <a:xfrm>
            <a:off x="822960" y="5065776"/>
            <a:ext cx="9921240" cy="237744"/>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17"/>
          <p:cNvSpPr/>
          <p:nvPr/>
        </p:nvSpPr>
        <p:spPr>
          <a:xfrm>
            <a:off x="868680" y="5111496"/>
            <a:ext cx="486918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Governance owner</a:t>
            </a:r>
            <a:endParaRPr b="0" i="0" sz="810" u="none" cap="none" strike="noStrike">
              <a:solidFill>
                <a:schemeClr val="dk1"/>
              </a:solidFill>
              <a:latin typeface="Arial"/>
              <a:ea typeface="Arial"/>
              <a:cs typeface="Arial"/>
              <a:sym typeface="Arial"/>
            </a:endParaRPr>
          </a:p>
        </p:txBody>
      </p:sp>
      <p:sp>
        <p:nvSpPr>
          <p:cNvPr id="561" name="Google Shape;561;p17"/>
          <p:cNvSpPr/>
          <p:nvPr/>
        </p:nvSpPr>
        <p:spPr>
          <a:xfrm>
            <a:off x="5829300" y="5111496"/>
            <a:ext cx="486918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Advising/academic programs owner + communications link-check calendar</a:t>
            </a:r>
            <a:endParaRPr b="0" i="0" sz="810" u="none" cap="none" strike="noStrike">
              <a:solidFill>
                <a:schemeClr val="dk1"/>
              </a:solidFill>
              <a:latin typeface="Arial"/>
              <a:ea typeface="Arial"/>
              <a:cs typeface="Arial"/>
              <a:sym typeface="Arial"/>
            </a:endParaRPr>
          </a:p>
        </p:txBody>
      </p:sp>
      <p:sp>
        <p:nvSpPr>
          <p:cNvPr id="562" name="Google Shape;562;p17"/>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563" name="Google Shape;563;p17"/>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17</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568" name="Shape 568"/>
        <p:cNvGrpSpPr/>
        <p:nvPr/>
      </p:nvGrpSpPr>
      <p:grpSpPr>
        <a:xfrm>
          <a:off x="0" y="0"/>
          <a:ext cx="0" cy="0"/>
          <a:chOff x="0" y="0"/>
          <a:chExt cx="0" cy="0"/>
        </a:xfrm>
      </p:grpSpPr>
      <p:sp>
        <p:nvSpPr>
          <p:cNvPr id="569" name="Google Shape;569;p18"/>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18"/>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p18"/>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Audience pathways: faculty, alumni, industry</a:t>
            </a:r>
            <a:endParaRPr b="0" i="0" sz="2600" u="none" cap="none" strike="noStrike">
              <a:solidFill>
                <a:schemeClr val="dk1"/>
              </a:solidFill>
              <a:latin typeface="Arial"/>
              <a:ea typeface="Arial"/>
              <a:cs typeface="Arial"/>
              <a:sym typeface="Arial"/>
            </a:endParaRPr>
          </a:p>
        </p:txBody>
      </p:sp>
      <p:sp>
        <p:nvSpPr>
          <p:cNvPr id="572" name="Google Shape;572;p18"/>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These users need credibility, partnership routes, and current people data.</a:t>
            </a:r>
            <a:endParaRPr b="0" i="0" sz="1150" u="none" cap="none" strike="noStrike">
              <a:solidFill>
                <a:schemeClr val="dk1"/>
              </a:solidFill>
              <a:latin typeface="Arial"/>
              <a:ea typeface="Arial"/>
              <a:cs typeface="Arial"/>
              <a:sym typeface="Arial"/>
            </a:endParaRPr>
          </a:p>
        </p:txBody>
      </p:sp>
      <p:sp>
        <p:nvSpPr>
          <p:cNvPr id="573" name="Google Shape;573;p18"/>
          <p:cNvSpPr/>
          <p:nvPr/>
        </p:nvSpPr>
        <p:spPr>
          <a:xfrm>
            <a:off x="868680" y="1508760"/>
            <a:ext cx="2468880" cy="1188720"/>
          </a:xfrm>
          <a:prstGeom prst="roundRect">
            <a:avLst>
              <a:gd fmla="val 6154"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Faculty</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Research visibility</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Profile accuracy</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Seminar calendar</a:t>
            </a:r>
            <a:endParaRPr b="0" i="0" sz="1200" u="none" cap="none" strike="noStrike">
              <a:solidFill>
                <a:schemeClr val="dk1"/>
              </a:solidFill>
              <a:latin typeface="Arial"/>
              <a:ea typeface="Arial"/>
              <a:cs typeface="Arial"/>
              <a:sym typeface="Arial"/>
            </a:endParaRPr>
          </a:p>
        </p:txBody>
      </p:sp>
      <p:sp>
        <p:nvSpPr>
          <p:cNvPr id="574" name="Google Shape;574;p18"/>
          <p:cNvSpPr/>
          <p:nvPr/>
        </p:nvSpPr>
        <p:spPr>
          <a:xfrm>
            <a:off x="4800600" y="1508760"/>
            <a:ext cx="2468880" cy="1188720"/>
          </a:xfrm>
          <a:prstGeom prst="roundRect">
            <a:avLst>
              <a:gd fmla="val 6154" name="adj"/>
            </a:avLst>
          </a:prstGeom>
          <a:solidFill>
            <a:srgbClr val="FFFFFF"/>
          </a:solidFill>
          <a:ln cap="flat" cmpd="sng" w="15225">
            <a:solidFill>
              <a:srgbClr val="E5720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Alumni</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Reconnect</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Attend events</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Mentor + give</a:t>
            </a:r>
            <a:endParaRPr b="0" i="0" sz="1200" u="none" cap="none" strike="noStrike">
              <a:solidFill>
                <a:schemeClr val="dk1"/>
              </a:solidFill>
              <a:latin typeface="Arial"/>
              <a:ea typeface="Arial"/>
              <a:cs typeface="Arial"/>
              <a:sym typeface="Arial"/>
            </a:endParaRPr>
          </a:p>
        </p:txBody>
      </p:sp>
      <p:sp>
        <p:nvSpPr>
          <p:cNvPr id="575" name="Google Shape;575;p18"/>
          <p:cNvSpPr/>
          <p:nvPr/>
        </p:nvSpPr>
        <p:spPr>
          <a:xfrm>
            <a:off x="8549640" y="1508760"/>
            <a:ext cx="2468880" cy="1188720"/>
          </a:xfrm>
          <a:prstGeom prst="roundRect">
            <a:avLst>
              <a:gd fmla="val 6154"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Industry</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Recruit</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Sponsor</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Partner</a:t>
            </a:r>
            <a:endParaRPr b="0" i="0" sz="1200" u="none" cap="none" strike="noStrike">
              <a:solidFill>
                <a:schemeClr val="dk1"/>
              </a:solidFill>
              <a:latin typeface="Arial"/>
              <a:ea typeface="Arial"/>
              <a:cs typeface="Arial"/>
              <a:sym typeface="Arial"/>
            </a:endParaRPr>
          </a:p>
        </p:txBody>
      </p:sp>
      <p:sp>
        <p:nvSpPr>
          <p:cNvPr id="576" name="Google Shape;576;p18"/>
          <p:cNvSpPr/>
          <p:nvPr/>
        </p:nvSpPr>
        <p:spPr>
          <a:xfrm>
            <a:off x="914400" y="3657600"/>
            <a:ext cx="9966960" cy="329184"/>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18"/>
          <p:cNvSpPr/>
          <p:nvPr/>
        </p:nvSpPr>
        <p:spPr>
          <a:xfrm>
            <a:off x="960120" y="3703320"/>
            <a:ext cx="3230880" cy="26517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Audience</a:t>
            </a:r>
            <a:endParaRPr b="0" i="0" sz="850" u="none" cap="none" strike="noStrike">
              <a:solidFill>
                <a:schemeClr val="dk1"/>
              </a:solidFill>
              <a:latin typeface="Arial"/>
              <a:ea typeface="Arial"/>
              <a:cs typeface="Arial"/>
              <a:sym typeface="Arial"/>
            </a:endParaRPr>
          </a:p>
        </p:txBody>
      </p:sp>
      <p:sp>
        <p:nvSpPr>
          <p:cNvPr id="578" name="Google Shape;578;p18"/>
          <p:cNvSpPr/>
          <p:nvPr/>
        </p:nvSpPr>
        <p:spPr>
          <a:xfrm>
            <a:off x="4282440" y="3703320"/>
            <a:ext cx="3230880" cy="26517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Site areas</a:t>
            </a:r>
            <a:endParaRPr b="0" i="0" sz="850" u="none" cap="none" strike="noStrike">
              <a:solidFill>
                <a:schemeClr val="dk1"/>
              </a:solidFill>
              <a:latin typeface="Arial"/>
              <a:ea typeface="Arial"/>
              <a:cs typeface="Arial"/>
              <a:sym typeface="Arial"/>
            </a:endParaRPr>
          </a:p>
        </p:txBody>
      </p:sp>
      <p:sp>
        <p:nvSpPr>
          <p:cNvPr id="579" name="Google Shape;579;p18"/>
          <p:cNvSpPr/>
          <p:nvPr/>
        </p:nvSpPr>
        <p:spPr>
          <a:xfrm>
            <a:off x="7604760" y="3703320"/>
            <a:ext cx="3230880" cy="26517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Governance need</a:t>
            </a:r>
            <a:endParaRPr b="0" i="0" sz="850" u="none" cap="none" strike="noStrike">
              <a:solidFill>
                <a:schemeClr val="dk1"/>
              </a:solidFill>
              <a:latin typeface="Arial"/>
              <a:ea typeface="Arial"/>
              <a:cs typeface="Arial"/>
              <a:sym typeface="Arial"/>
            </a:endParaRPr>
          </a:p>
        </p:txBody>
      </p:sp>
      <p:sp>
        <p:nvSpPr>
          <p:cNvPr id="580" name="Google Shape;580;p18"/>
          <p:cNvSpPr/>
          <p:nvPr/>
        </p:nvSpPr>
        <p:spPr>
          <a:xfrm>
            <a:off x="914400" y="3986784"/>
            <a:ext cx="9966960" cy="329184"/>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18"/>
          <p:cNvSpPr/>
          <p:nvPr/>
        </p:nvSpPr>
        <p:spPr>
          <a:xfrm>
            <a:off x="960120" y="4032504"/>
            <a:ext cx="323088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Faculty</a:t>
            </a:r>
            <a:endParaRPr b="0" i="0" sz="810" u="none" cap="none" strike="noStrike">
              <a:solidFill>
                <a:schemeClr val="dk1"/>
              </a:solidFill>
              <a:latin typeface="Arial"/>
              <a:ea typeface="Arial"/>
              <a:cs typeface="Arial"/>
              <a:sym typeface="Arial"/>
            </a:endParaRPr>
          </a:p>
        </p:txBody>
      </p:sp>
      <p:sp>
        <p:nvSpPr>
          <p:cNvPr id="582" name="Google Shape;582;p18"/>
          <p:cNvSpPr/>
          <p:nvPr/>
        </p:nvSpPr>
        <p:spPr>
          <a:xfrm>
            <a:off x="4282440" y="4032504"/>
            <a:ext cx="323088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People + Research</a:t>
            </a:r>
            <a:endParaRPr b="0" i="0" sz="810" u="none" cap="none" strike="noStrike">
              <a:solidFill>
                <a:schemeClr val="dk1"/>
              </a:solidFill>
              <a:latin typeface="Arial"/>
              <a:ea typeface="Arial"/>
              <a:cs typeface="Arial"/>
              <a:sym typeface="Arial"/>
            </a:endParaRPr>
          </a:p>
        </p:txBody>
      </p:sp>
      <p:sp>
        <p:nvSpPr>
          <p:cNvPr id="583" name="Google Shape;583;p18"/>
          <p:cNvSpPr/>
          <p:nvPr/>
        </p:nvSpPr>
        <p:spPr>
          <a:xfrm>
            <a:off x="7604760" y="4032504"/>
            <a:ext cx="323088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Faculty profile owner, annual refresh, lab/link validation</a:t>
            </a:r>
            <a:endParaRPr b="0" i="0" sz="810" u="none" cap="none" strike="noStrike">
              <a:solidFill>
                <a:schemeClr val="dk1"/>
              </a:solidFill>
              <a:latin typeface="Arial"/>
              <a:ea typeface="Arial"/>
              <a:cs typeface="Arial"/>
              <a:sym typeface="Arial"/>
            </a:endParaRPr>
          </a:p>
        </p:txBody>
      </p:sp>
      <p:sp>
        <p:nvSpPr>
          <p:cNvPr id="584" name="Google Shape;584;p18"/>
          <p:cNvSpPr/>
          <p:nvPr/>
        </p:nvSpPr>
        <p:spPr>
          <a:xfrm>
            <a:off x="914400" y="4315968"/>
            <a:ext cx="9966960" cy="329184"/>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18"/>
          <p:cNvSpPr/>
          <p:nvPr/>
        </p:nvSpPr>
        <p:spPr>
          <a:xfrm>
            <a:off x="960120" y="4361688"/>
            <a:ext cx="323088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Alumni</a:t>
            </a:r>
            <a:endParaRPr b="0" i="0" sz="810" u="none" cap="none" strike="noStrike">
              <a:solidFill>
                <a:schemeClr val="dk1"/>
              </a:solidFill>
              <a:latin typeface="Arial"/>
              <a:ea typeface="Arial"/>
              <a:cs typeface="Arial"/>
              <a:sym typeface="Arial"/>
            </a:endParaRPr>
          </a:p>
        </p:txBody>
      </p:sp>
      <p:sp>
        <p:nvSpPr>
          <p:cNvPr id="586" name="Google Shape;586;p18"/>
          <p:cNvSpPr/>
          <p:nvPr/>
        </p:nvSpPr>
        <p:spPr>
          <a:xfrm>
            <a:off x="4282440" y="4361688"/>
            <a:ext cx="323088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Engage + stories</a:t>
            </a:r>
            <a:endParaRPr b="0" i="0" sz="810" u="none" cap="none" strike="noStrike">
              <a:solidFill>
                <a:schemeClr val="dk1"/>
              </a:solidFill>
              <a:latin typeface="Arial"/>
              <a:ea typeface="Arial"/>
              <a:cs typeface="Arial"/>
              <a:sym typeface="Arial"/>
            </a:endParaRPr>
          </a:p>
        </p:txBody>
      </p:sp>
      <p:sp>
        <p:nvSpPr>
          <p:cNvPr id="587" name="Google Shape;587;p18"/>
          <p:cNvSpPr/>
          <p:nvPr/>
        </p:nvSpPr>
        <p:spPr>
          <a:xfrm>
            <a:off x="7604760" y="4361688"/>
            <a:ext cx="323088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Archive old profiles; keep evergreen engagement CTAs current</a:t>
            </a:r>
            <a:endParaRPr b="0" i="0" sz="810" u="none" cap="none" strike="noStrike">
              <a:solidFill>
                <a:schemeClr val="dk1"/>
              </a:solidFill>
              <a:latin typeface="Arial"/>
              <a:ea typeface="Arial"/>
              <a:cs typeface="Arial"/>
              <a:sym typeface="Arial"/>
            </a:endParaRPr>
          </a:p>
        </p:txBody>
      </p:sp>
      <p:sp>
        <p:nvSpPr>
          <p:cNvPr id="588" name="Google Shape;588;p18"/>
          <p:cNvSpPr/>
          <p:nvPr/>
        </p:nvSpPr>
        <p:spPr>
          <a:xfrm>
            <a:off x="914400" y="4645152"/>
            <a:ext cx="9966960" cy="329184"/>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18"/>
          <p:cNvSpPr/>
          <p:nvPr/>
        </p:nvSpPr>
        <p:spPr>
          <a:xfrm>
            <a:off x="960120" y="4690872"/>
            <a:ext cx="323088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Industry</a:t>
            </a:r>
            <a:endParaRPr b="0" i="0" sz="810" u="none" cap="none" strike="noStrike">
              <a:solidFill>
                <a:schemeClr val="dk1"/>
              </a:solidFill>
              <a:latin typeface="Arial"/>
              <a:ea typeface="Arial"/>
              <a:cs typeface="Arial"/>
              <a:sym typeface="Arial"/>
            </a:endParaRPr>
          </a:p>
        </p:txBody>
      </p:sp>
      <p:sp>
        <p:nvSpPr>
          <p:cNvPr id="590" name="Google Shape;590;p18"/>
          <p:cNvSpPr/>
          <p:nvPr/>
        </p:nvSpPr>
        <p:spPr>
          <a:xfrm>
            <a:off x="4282440" y="4690872"/>
            <a:ext cx="323088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Engage + research</a:t>
            </a:r>
            <a:endParaRPr b="0" i="0" sz="810" u="none" cap="none" strike="noStrike">
              <a:solidFill>
                <a:schemeClr val="dk1"/>
              </a:solidFill>
              <a:latin typeface="Arial"/>
              <a:ea typeface="Arial"/>
              <a:cs typeface="Arial"/>
              <a:sym typeface="Arial"/>
            </a:endParaRPr>
          </a:p>
        </p:txBody>
      </p:sp>
      <p:sp>
        <p:nvSpPr>
          <p:cNvPr id="591" name="Google Shape;591;p18"/>
          <p:cNvSpPr/>
          <p:nvPr/>
        </p:nvSpPr>
        <p:spPr>
          <a:xfrm>
            <a:off x="7604760" y="4690872"/>
            <a:ext cx="323088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Create a direct partnership/recruiting route with named contact</a:t>
            </a:r>
            <a:endParaRPr b="0" i="0" sz="810" u="none" cap="none" strike="noStrike">
              <a:solidFill>
                <a:schemeClr val="dk1"/>
              </a:solidFill>
              <a:latin typeface="Arial"/>
              <a:ea typeface="Arial"/>
              <a:cs typeface="Arial"/>
              <a:sym typeface="Arial"/>
            </a:endParaRPr>
          </a:p>
        </p:txBody>
      </p:sp>
      <p:sp>
        <p:nvSpPr>
          <p:cNvPr id="592" name="Google Shape;592;p18"/>
          <p:cNvSpPr/>
          <p:nvPr/>
        </p:nvSpPr>
        <p:spPr>
          <a:xfrm>
            <a:off x="914400" y="4974336"/>
            <a:ext cx="9966960" cy="329184"/>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p18"/>
          <p:cNvSpPr/>
          <p:nvPr/>
        </p:nvSpPr>
        <p:spPr>
          <a:xfrm>
            <a:off x="960120" y="5020056"/>
            <a:ext cx="323088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Department leadership</a:t>
            </a:r>
            <a:endParaRPr b="0" i="0" sz="810" u="none" cap="none" strike="noStrike">
              <a:solidFill>
                <a:schemeClr val="dk1"/>
              </a:solidFill>
              <a:latin typeface="Arial"/>
              <a:ea typeface="Arial"/>
              <a:cs typeface="Arial"/>
              <a:sym typeface="Arial"/>
            </a:endParaRPr>
          </a:p>
        </p:txBody>
      </p:sp>
      <p:sp>
        <p:nvSpPr>
          <p:cNvPr id="594" name="Google Shape;594;p18"/>
          <p:cNvSpPr/>
          <p:nvPr/>
        </p:nvSpPr>
        <p:spPr>
          <a:xfrm>
            <a:off x="4282440" y="5020056"/>
            <a:ext cx="323088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All sections</a:t>
            </a:r>
            <a:endParaRPr b="0" i="0" sz="810" u="none" cap="none" strike="noStrike">
              <a:solidFill>
                <a:schemeClr val="dk1"/>
              </a:solidFill>
              <a:latin typeface="Arial"/>
              <a:ea typeface="Arial"/>
              <a:cs typeface="Arial"/>
              <a:sym typeface="Arial"/>
            </a:endParaRPr>
          </a:p>
        </p:txBody>
      </p:sp>
      <p:sp>
        <p:nvSpPr>
          <p:cNvPr id="595" name="Google Shape;595;p18"/>
          <p:cNvSpPr/>
          <p:nvPr/>
        </p:nvSpPr>
        <p:spPr>
          <a:xfrm>
            <a:off x="7604760" y="5020056"/>
            <a:ext cx="323088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lang="en-US" sz="810">
                <a:solidFill>
                  <a:srgbClr val="252525"/>
                </a:solidFill>
              </a:rPr>
              <a:t>Evaluate </a:t>
            </a:r>
            <a:r>
              <a:rPr b="0" i="0" lang="en-US" sz="810" u="none" cap="none" strike="noStrike">
                <a:solidFill>
                  <a:srgbClr val="252525"/>
                </a:solidFill>
                <a:latin typeface="Arial"/>
                <a:ea typeface="Arial"/>
                <a:cs typeface="Arial"/>
                <a:sym typeface="Arial"/>
              </a:rPr>
              <a:t>page health, owner status, protected pages, top conversions</a:t>
            </a:r>
            <a:endParaRPr b="0" i="0" sz="810" u="none" cap="none" strike="noStrike">
              <a:solidFill>
                <a:schemeClr val="dk1"/>
              </a:solidFill>
              <a:latin typeface="Arial"/>
              <a:ea typeface="Arial"/>
              <a:cs typeface="Arial"/>
              <a:sym typeface="Arial"/>
            </a:endParaRPr>
          </a:p>
        </p:txBody>
      </p:sp>
      <p:sp>
        <p:nvSpPr>
          <p:cNvPr id="596" name="Google Shape;596;p18"/>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597" name="Google Shape;597;p18"/>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18</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602" name="Shape 602"/>
        <p:cNvGrpSpPr/>
        <p:nvPr/>
      </p:nvGrpSpPr>
      <p:grpSpPr>
        <a:xfrm>
          <a:off x="0" y="0"/>
          <a:ext cx="0" cy="0"/>
          <a:chOff x="0" y="0"/>
          <a:chExt cx="0" cy="0"/>
        </a:xfrm>
      </p:grpSpPr>
      <p:sp>
        <p:nvSpPr>
          <p:cNvPr id="603" name="Google Shape;603;p19"/>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4" name="Google Shape;604;p19"/>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5" name="Google Shape;605;p19"/>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Recommended future architecture</a:t>
            </a:r>
            <a:endParaRPr b="0" i="0" sz="2600" u="none" cap="none" strike="noStrike">
              <a:solidFill>
                <a:schemeClr val="dk1"/>
              </a:solidFill>
              <a:latin typeface="Arial"/>
              <a:ea typeface="Arial"/>
              <a:cs typeface="Arial"/>
              <a:sym typeface="Arial"/>
            </a:endParaRPr>
          </a:p>
        </p:txBody>
      </p:sp>
      <p:sp>
        <p:nvSpPr>
          <p:cNvPr id="606" name="Google Shape;606;p19"/>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Shift from inventory-first IA to audience-first IA with governed subtrees.</a:t>
            </a:r>
            <a:endParaRPr b="0" i="0" sz="1150" u="none" cap="none" strike="noStrike">
              <a:solidFill>
                <a:schemeClr val="dk1"/>
              </a:solidFill>
              <a:latin typeface="Arial"/>
              <a:ea typeface="Arial"/>
              <a:cs typeface="Arial"/>
              <a:sym typeface="Arial"/>
            </a:endParaRPr>
          </a:p>
        </p:txBody>
      </p:sp>
      <p:cxnSp>
        <p:nvCxnSpPr>
          <p:cNvPr id="607" name="Google Shape;607;p19"/>
          <p:cNvCxnSpPr/>
          <p:nvPr/>
        </p:nvCxnSpPr>
        <p:spPr>
          <a:xfrm flipH="1">
            <a:off x="1280160" y="1828800"/>
            <a:ext cx="4846320" cy="914400"/>
          </a:xfrm>
          <a:prstGeom prst="straightConnector1">
            <a:avLst/>
          </a:prstGeom>
          <a:noFill/>
          <a:ln cap="flat" cmpd="sng" w="13950">
            <a:solidFill>
              <a:srgbClr val="CFC8C0"/>
            </a:solidFill>
            <a:prstDash val="solid"/>
            <a:round/>
            <a:headEnd len="sm" w="sm" type="none"/>
            <a:tailEnd len="med" w="med" type="triangle"/>
          </a:ln>
        </p:spPr>
      </p:cxnSp>
      <p:cxnSp>
        <p:nvCxnSpPr>
          <p:cNvPr id="608" name="Google Shape;608;p19"/>
          <p:cNvCxnSpPr>
            <a:stCxn id="609" idx="2"/>
          </p:cNvCxnSpPr>
          <p:nvPr/>
        </p:nvCxnSpPr>
        <p:spPr>
          <a:xfrm flipH="1">
            <a:off x="4266180" y="1828800"/>
            <a:ext cx="1860300" cy="717600"/>
          </a:xfrm>
          <a:prstGeom prst="straightConnector1">
            <a:avLst/>
          </a:prstGeom>
          <a:noFill/>
          <a:ln cap="flat" cmpd="sng" w="13950">
            <a:solidFill>
              <a:srgbClr val="CFC8C0"/>
            </a:solidFill>
            <a:prstDash val="solid"/>
            <a:round/>
            <a:headEnd len="sm" w="sm" type="none"/>
            <a:tailEnd len="med" w="med" type="triangle"/>
          </a:ln>
        </p:spPr>
      </p:cxnSp>
      <p:cxnSp>
        <p:nvCxnSpPr>
          <p:cNvPr id="610" name="Google Shape;610;p19"/>
          <p:cNvCxnSpPr>
            <a:endCxn id="611" idx="0"/>
          </p:cNvCxnSpPr>
          <p:nvPr/>
        </p:nvCxnSpPr>
        <p:spPr>
          <a:xfrm flipH="1">
            <a:off x="6095860" y="1828932"/>
            <a:ext cx="30600" cy="713100"/>
          </a:xfrm>
          <a:prstGeom prst="straightConnector1">
            <a:avLst/>
          </a:prstGeom>
          <a:noFill/>
          <a:ln cap="flat" cmpd="sng" w="13950">
            <a:solidFill>
              <a:srgbClr val="CFC8C0"/>
            </a:solidFill>
            <a:prstDash val="solid"/>
            <a:round/>
            <a:headEnd len="sm" w="sm" type="none"/>
            <a:tailEnd len="med" w="med" type="triangle"/>
          </a:ln>
        </p:spPr>
      </p:cxnSp>
      <p:cxnSp>
        <p:nvCxnSpPr>
          <p:cNvPr id="612" name="Google Shape;612;p19"/>
          <p:cNvCxnSpPr/>
          <p:nvPr/>
        </p:nvCxnSpPr>
        <p:spPr>
          <a:xfrm>
            <a:off x="6126480" y="1828800"/>
            <a:ext cx="1953600" cy="1015200"/>
          </a:xfrm>
          <a:prstGeom prst="straightConnector1">
            <a:avLst/>
          </a:prstGeom>
          <a:noFill/>
          <a:ln cap="flat" cmpd="sng" w="13950">
            <a:solidFill>
              <a:srgbClr val="CFC8C0"/>
            </a:solidFill>
            <a:prstDash val="solid"/>
            <a:round/>
            <a:headEnd len="sm" w="sm" type="none"/>
            <a:tailEnd len="med" w="med" type="triangle"/>
          </a:ln>
        </p:spPr>
      </p:cxnSp>
      <p:cxnSp>
        <p:nvCxnSpPr>
          <p:cNvPr id="613" name="Google Shape;613;p19"/>
          <p:cNvCxnSpPr/>
          <p:nvPr/>
        </p:nvCxnSpPr>
        <p:spPr>
          <a:xfrm>
            <a:off x="6126480" y="1828800"/>
            <a:ext cx="4526280" cy="914400"/>
          </a:xfrm>
          <a:prstGeom prst="straightConnector1">
            <a:avLst/>
          </a:prstGeom>
          <a:noFill/>
          <a:ln cap="flat" cmpd="sng" w="13950">
            <a:solidFill>
              <a:srgbClr val="CFC8C0"/>
            </a:solidFill>
            <a:prstDash val="solid"/>
            <a:round/>
            <a:headEnd len="sm" w="sm" type="none"/>
            <a:tailEnd len="med" w="med" type="triangle"/>
          </a:ln>
        </p:spPr>
      </p:cxnSp>
      <p:sp>
        <p:nvSpPr>
          <p:cNvPr id="609" name="Google Shape;609;p19"/>
          <p:cNvSpPr/>
          <p:nvPr/>
        </p:nvSpPr>
        <p:spPr>
          <a:xfrm>
            <a:off x="4937760" y="1234440"/>
            <a:ext cx="2377440" cy="594360"/>
          </a:xfrm>
          <a:prstGeom prst="roundRect">
            <a:avLst>
              <a:gd fmla="val 12308" name="adj"/>
            </a:avLst>
          </a:prstGeom>
          <a:solidFill>
            <a:srgbClr val="861F41"/>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FFFFFF"/>
              </a:buClr>
              <a:buSzPts val="1250"/>
              <a:buFont typeface="Arial"/>
              <a:buNone/>
            </a:pPr>
            <a:r>
              <a:rPr b="1" i="0" lang="en-US" sz="1250" u="none" cap="none" strike="noStrike">
                <a:solidFill>
                  <a:srgbClr val="FFFFFF"/>
                </a:solidFill>
                <a:latin typeface="Arial"/>
                <a:ea typeface="Arial"/>
                <a:cs typeface="Arial"/>
                <a:sym typeface="Arial"/>
              </a:rPr>
              <a:t>CS@VT</a:t>
            </a:r>
            <a:endParaRPr b="0" i="0" sz="12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FFFFFF"/>
              </a:buClr>
              <a:buSzPts val="1250"/>
              <a:buFont typeface="Arial"/>
              <a:buNone/>
            </a:pPr>
            <a:r>
              <a:rPr b="1" i="0" lang="en-US" sz="1250" u="none" cap="none" strike="noStrike">
                <a:solidFill>
                  <a:srgbClr val="FFFFFF"/>
                </a:solidFill>
                <a:latin typeface="Arial"/>
                <a:ea typeface="Arial"/>
                <a:cs typeface="Arial"/>
                <a:sym typeface="Arial"/>
              </a:rPr>
              <a:t>Home + search + CTAs</a:t>
            </a:r>
            <a:endParaRPr b="0" i="0" sz="1250" u="none" cap="none" strike="noStrike">
              <a:solidFill>
                <a:schemeClr val="dk1"/>
              </a:solidFill>
              <a:latin typeface="Arial"/>
              <a:ea typeface="Arial"/>
              <a:cs typeface="Arial"/>
              <a:sym typeface="Arial"/>
            </a:endParaRPr>
          </a:p>
        </p:txBody>
      </p:sp>
      <p:sp>
        <p:nvSpPr>
          <p:cNvPr id="614" name="Google Shape;614;p19"/>
          <p:cNvSpPr/>
          <p:nvPr/>
        </p:nvSpPr>
        <p:spPr>
          <a:xfrm>
            <a:off x="685800" y="2542032"/>
            <a:ext cx="1280160" cy="685800"/>
          </a:xfrm>
          <a:prstGeom prst="roundRect">
            <a:avLst>
              <a:gd fmla="val 10667"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Future</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Students</a:t>
            </a:r>
            <a:endParaRPr b="0" i="0" sz="1050" u="none" cap="none" strike="noStrike">
              <a:solidFill>
                <a:schemeClr val="dk1"/>
              </a:solidFill>
              <a:latin typeface="Arial"/>
              <a:ea typeface="Arial"/>
              <a:cs typeface="Arial"/>
              <a:sym typeface="Arial"/>
            </a:endParaRPr>
          </a:p>
        </p:txBody>
      </p:sp>
      <p:sp>
        <p:nvSpPr>
          <p:cNvPr id="615" name="Google Shape;615;p19"/>
          <p:cNvSpPr/>
          <p:nvPr/>
        </p:nvSpPr>
        <p:spPr>
          <a:xfrm>
            <a:off x="3133200" y="2542032"/>
            <a:ext cx="1280100" cy="685800"/>
          </a:xfrm>
          <a:prstGeom prst="roundRect">
            <a:avLst>
              <a:gd fmla="val 10667" name="adj"/>
            </a:avLst>
          </a:prstGeom>
          <a:solidFill>
            <a:srgbClr val="FCEAD7"/>
          </a:solidFill>
          <a:ln cap="flat" cmpd="sng" w="15225">
            <a:solidFill>
              <a:srgbClr val="E5720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Research</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 Impact</a:t>
            </a:r>
            <a:endParaRPr b="0" i="0" sz="1050" u="none" cap="none" strike="noStrike">
              <a:solidFill>
                <a:schemeClr val="dk1"/>
              </a:solidFill>
              <a:latin typeface="Arial"/>
              <a:ea typeface="Arial"/>
              <a:cs typeface="Arial"/>
              <a:sym typeface="Arial"/>
            </a:endParaRPr>
          </a:p>
        </p:txBody>
      </p:sp>
      <p:sp>
        <p:nvSpPr>
          <p:cNvPr id="611" name="Google Shape;611;p19"/>
          <p:cNvSpPr/>
          <p:nvPr/>
        </p:nvSpPr>
        <p:spPr>
          <a:xfrm>
            <a:off x="5455810" y="2542032"/>
            <a:ext cx="1280100" cy="685800"/>
          </a:xfrm>
          <a:prstGeom prst="roundRect">
            <a:avLst>
              <a:gd fmla="val 10667" name="adj"/>
            </a:avLst>
          </a:prstGeom>
          <a:solidFill>
            <a:srgbClr val="FCEAD7"/>
          </a:solidFill>
          <a:ln cap="flat" cmpd="sng" w="15225">
            <a:solidFill>
              <a:srgbClr val="E5720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People</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Directory</a:t>
            </a:r>
            <a:endParaRPr b="0" i="0" sz="1050" u="none" cap="none" strike="noStrike">
              <a:solidFill>
                <a:schemeClr val="dk1"/>
              </a:solidFill>
              <a:latin typeface="Arial"/>
              <a:ea typeface="Arial"/>
              <a:cs typeface="Arial"/>
              <a:sym typeface="Arial"/>
            </a:endParaRPr>
          </a:p>
        </p:txBody>
      </p:sp>
      <p:sp>
        <p:nvSpPr>
          <p:cNvPr id="616" name="Google Shape;616;p19"/>
          <p:cNvSpPr/>
          <p:nvPr/>
        </p:nvSpPr>
        <p:spPr>
          <a:xfrm>
            <a:off x="7871258" y="2542032"/>
            <a:ext cx="1280100" cy="685800"/>
          </a:xfrm>
          <a:prstGeom prst="roundRect">
            <a:avLst>
              <a:gd fmla="val 10667"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Alumni</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 Industry</a:t>
            </a:r>
            <a:endParaRPr b="0" i="0" sz="1050" u="none" cap="none" strike="noStrike">
              <a:solidFill>
                <a:schemeClr val="dk1"/>
              </a:solidFill>
              <a:latin typeface="Arial"/>
              <a:ea typeface="Arial"/>
              <a:cs typeface="Arial"/>
              <a:sym typeface="Arial"/>
            </a:endParaRPr>
          </a:p>
        </p:txBody>
      </p:sp>
      <p:sp>
        <p:nvSpPr>
          <p:cNvPr id="617" name="Google Shape;617;p19"/>
          <p:cNvSpPr/>
          <p:nvPr/>
        </p:nvSpPr>
        <p:spPr>
          <a:xfrm>
            <a:off x="10058400" y="2542032"/>
            <a:ext cx="1280160" cy="685800"/>
          </a:xfrm>
          <a:prstGeom prst="roundRect">
            <a:avLst>
              <a:gd fmla="val 10667"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About</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 Contact</a:t>
            </a:r>
            <a:endParaRPr b="0" i="0" sz="1050" u="none" cap="none" strike="noStrike">
              <a:solidFill>
                <a:schemeClr val="dk1"/>
              </a:solidFill>
              <a:latin typeface="Arial"/>
              <a:ea typeface="Arial"/>
              <a:cs typeface="Arial"/>
              <a:sym typeface="Arial"/>
            </a:endParaRPr>
          </a:p>
        </p:txBody>
      </p:sp>
      <p:sp>
        <p:nvSpPr>
          <p:cNvPr id="618" name="Google Shape;618;p19"/>
          <p:cNvSpPr/>
          <p:nvPr/>
        </p:nvSpPr>
        <p:spPr>
          <a:xfrm>
            <a:off x="502920" y="3749040"/>
            <a:ext cx="1600200" cy="868680"/>
          </a:xfrm>
          <a:prstGeom prst="roundRect">
            <a:avLst>
              <a:gd fmla="val 8421" name="adj"/>
            </a:avLst>
          </a:prstGeom>
          <a:solidFill>
            <a:srgbClr val="FFFFFF"/>
          </a:solidFill>
          <a:ln cap="flat" cmpd="sng" w="12700">
            <a:solidFill>
              <a:srgbClr val="CFC8C0"/>
            </a:solidFill>
            <a:prstDash val="solid"/>
            <a:round/>
            <a:headEnd len="sm" w="sm" type="none"/>
            <a:tailEnd len="sm" w="sm" type="none"/>
          </a:ln>
        </p:spPr>
        <p:txBody>
          <a:bodyPr anchorCtr="0" anchor="ctr" bIns="1650" lIns="1650" spcFirstLastPara="1" rIns="1650" wrap="square" tIns="1650">
            <a:normAutofit/>
          </a:bodyPr>
          <a:lstStyle/>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Undergrad</a:t>
            </a:r>
            <a:endParaRPr b="0" i="0" sz="9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Graduate</a:t>
            </a:r>
            <a:endParaRPr b="0" i="0" sz="9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AI minor</a:t>
            </a:r>
            <a:endParaRPr b="0" i="0" sz="9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Outcomes</a:t>
            </a:r>
            <a:endParaRPr b="0" i="0" sz="950" u="none" cap="none" strike="noStrike">
              <a:solidFill>
                <a:schemeClr val="dk1"/>
              </a:solidFill>
              <a:latin typeface="Arial"/>
              <a:ea typeface="Arial"/>
              <a:cs typeface="Arial"/>
              <a:sym typeface="Arial"/>
            </a:endParaRPr>
          </a:p>
        </p:txBody>
      </p:sp>
      <p:sp>
        <p:nvSpPr>
          <p:cNvPr id="619" name="Google Shape;619;p19"/>
          <p:cNvSpPr/>
          <p:nvPr/>
        </p:nvSpPr>
        <p:spPr>
          <a:xfrm>
            <a:off x="2395728" y="3749040"/>
            <a:ext cx="1600200" cy="868680"/>
          </a:xfrm>
          <a:prstGeom prst="roundRect">
            <a:avLst>
              <a:gd fmla="val 8421" name="adj"/>
            </a:avLst>
          </a:prstGeom>
          <a:solidFill>
            <a:srgbClr val="FFFFFF"/>
          </a:solidFill>
          <a:ln cap="flat" cmpd="sng" w="12700">
            <a:solidFill>
              <a:srgbClr val="CFC8C0"/>
            </a:solidFill>
            <a:prstDash val="solid"/>
            <a:round/>
            <a:headEnd len="sm" w="sm" type="none"/>
            <a:tailEnd len="sm" w="sm" type="none"/>
          </a:ln>
        </p:spPr>
        <p:txBody>
          <a:bodyPr anchorCtr="0" anchor="ctr" bIns="1650" lIns="1650" spcFirstLastPara="1" rIns="1650" wrap="square" tIns="1650">
            <a:normAutofit/>
          </a:bodyPr>
          <a:lstStyle/>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Advising</a:t>
            </a:r>
            <a:endParaRPr b="0" i="0" sz="9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Policies</a:t>
            </a:r>
            <a:endParaRPr b="0" i="0" sz="9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950"/>
              <a:buFont typeface="Arial"/>
              <a:buNone/>
            </a:pPr>
            <a:r>
              <a:rPr b="1" lang="en-US" sz="950">
                <a:solidFill>
                  <a:srgbClr val="252525"/>
                </a:solidFill>
              </a:rPr>
              <a:t>Deadlines</a:t>
            </a:r>
            <a:endParaRPr b="1" sz="950">
              <a:solidFill>
                <a:srgbClr val="252525"/>
              </a:solidFill>
            </a:endParaRPr>
          </a:p>
          <a:p>
            <a:pPr indent="0" lvl="0" marL="0" marR="0" rtl="0" algn="ctr">
              <a:lnSpc>
                <a:spcPct val="100000"/>
              </a:lnSpc>
              <a:spcBef>
                <a:spcPts val="0"/>
              </a:spcBef>
              <a:spcAft>
                <a:spcPts val="0"/>
              </a:spcAft>
              <a:buClr>
                <a:srgbClr val="252525"/>
              </a:buClr>
              <a:buSzPts val="950"/>
              <a:buFont typeface="Arial"/>
              <a:buNone/>
            </a:pPr>
            <a:r>
              <a:rPr b="1" lang="en-US" sz="950">
                <a:solidFill>
                  <a:srgbClr val="252525"/>
                </a:solidFill>
              </a:rPr>
              <a:t>Contacts</a:t>
            </a:r>
            <a:endParaRPr b="1" sz="950">
              <a:solidFill>
                <a:srgbClr val="252525"/>
              </a:solidFill>
            </a:endParaRPr>
          </a:p>
        </p:txBody>
      </p:sp>
      <p:sp>
        <p:nvSpPr>
          <p:cNvPr id="620" name="Google Shape;620;p19"/>
          <p:cNvSpPr/>
          <p:nvPr/>
        </p:nvSpPr>
        <p:spPr>
          <a:xfrm>
            <a:off x="4343400" y="3749040"/>
            <a:ext cx="1600200" cy="868680"/>
          </a:xfrm>
          <a:prstGeom prst="roundRect">
            <a:avLst>
              <a:gd fmla="val 8421" name="adj"/>
            </a:avLst>
          </a:prstGeom>
          <a:solidFill>
            <a:srgbClr val="FFFFFF"/>
          </a:solidFill>
          <a:ln cap="flat" cmpd="sng" w="12700">
            <a:solidFill>
              <a:srgbClr val="CFC8C0"/>
            </a:solidFill>
            <a:prstDash val="solid"/>
            <a:round/>
            <a:headEnd len="sm" w="sm" type="none"/>
            <a:tailEnd len="sm" w="sm" type="none"/>
          </a:ln>
        </p:spPr>
        <p:txBody>
          <a:bodyPr anchorCtr="0" anchor="ctr" bIns="1650" lIns="1650" spcFirstLastPara="1" rIns="1650" wrap="square" tIns="1650">
            <a:normAutofit/>
          </a:bodyPr>
          <a:lstStyle/>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Areas</a:t>
            </a:r>
            <a:endParaRPr b="0" i="0" sz="9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Centers</a:t>
            </a:r>
            <a:endParaRPr b="0" i="0" sz="9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Faculty</a:t>
            </a:r>
            <a:endParaRPr b="0" i="0" sz="9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Stories</a:t>
            </a:r>
            <a:endParaRPr b="0" i="0" sz="950" u="none" cap="none" strike="noStrike">
              <a:solidFill>
                <a:schemeClr val="dk1"/>
              </a:solidFill>
              <a:latin typeface="Arial"/>
              <a:ea typeface="Arial"/>
              <a:cs typeface="Arial"/>
              <a:sym typeface="Arial"/>
            </a:endParaRPr>
          </a:p>
        </p:txBody>
      </p:sp>
      <p:sp>
        <p:nvSpPr>
          <p:cNvPr id="621" name="Google Shape;621;p19"/>
          <p:cNvSpPr/>
          <p:nvPr/>
        </p:nvSpPr>
        <p:spPr>
          <a:xfrm>
            <a:off x="6355080" y="3749040"/>
            <a:ext cx="1600200" cy="868680"/>
          </a:xfrm>
          <a:prstGeom prst="roundRect">
            <a:avLst>
              <a:gd fmla="val 8421" name="adj"/>
            </a:avLst>
          </a:prstGeom>
          <a:solidFill>
            <a:srgbClr val="FFFFFF"/>
          </a:solidFill>
          <a:ln cap="flat" cmpd="sng" w="12700">
            <a:solidFill>
              <a:srgbClr val="CFC8C0"/>
            </a:solidFill>
            <a:prstDash val="solid"/>
            <a:round/>
            <a:headEnd len="sm" w="sm" type="none"/>
            <a:tailEnd len="sm" w="sm" type="none"/>
          </a:ln>
        </p:spPr>
        <p:txBody>
          <a:bodyPr anchorCtr="0" anchor="ctr" bIns="1650" lIns="1650" spcFirstLastPara="1" rIns="1650" wrap="square" tIns="1650">
            <a:normAutofit/>
          </a:bodyPr>
          <a:lstStyle/>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Faculty</a:t>
            </a:r>
            <a:endParaRPr b="0" i="0" sz="9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Staff</a:t>
            </a:r>
            <a:endParaRPr b="0" i="0" sz="9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Board</a:t>
            </a:r>
            <a:endParaRPr b="0" i="0" sz="9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Admin</a:t>
            </a:r>
            <a:endParaRPr b="0" i="0" sz="950" u="none" cap="none" strike="noStrike">
              <a:solidFill>
                <a:schemeClr val="dk1"/>
              </a:solidFill>
              <a:latin typeface="Arial"/>
              <a:ea typeface="Arial"/>
              <a:cs typeface="Arial"/>
              <a:sym typeface="Arial"/>
            </a:endParaRPr>
          </a:p>
        </p:txBody>
      </p:sp>
      <p:sp>
        <p:nvSpPr>
          <p:cNvPr id="622" name="Google Shape;622;p19"/>
          <p:cNvSpPr/>
          <p:nvPr/>
        </p:nvSpPr>
        <p:spPr>
          <a:xfrm>
            <a:off x="8321040" y="3749040"/>
            <a:ext cx="1600200" cy="868680"/>
          </a:xfrm>
          <a:prstGeom prst="roundRect">
            <a:avLst>
              <a:gd fmla="val 8421" name="adj"/>
            </a:avLst>
          </a:prstGeom>
          <a:solidFill>
            <a:srgbClr val="FFFFFF"/>
          </a:solidFill>
          <a:ln cap="flat" cmpd="sng" w="12700">
            <a:solidFill>
              <a:srgbClr val="CFC8C0"/>
            </a:solidFill>
            <a:prstDash val="solid"/>
            <a:round/>
            <a:headEnd len="sm" w="sm" type="none"/>
            <a:tailEnd len="sm" w="sm" type="none"/>
          </a:ln>
        </p:spPr>
        <p:txBody>
          <a:bodyPr anchorCtr="0" anchor="ctr" bIns="1650" lIns="1650" spcFirstLastPara="1" rIns="1650" wrap="square" tIns="1650">
            <a:normAutofit/>
          </a:bodyPr>
          <a:lstStyle/>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Events</a:t>
            </a:r>
            <a:endParaRPr b="0" i="0" sz="9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Mentoring</a:t>
            </a:r>
            <a:endParaRPr b="0" i="0" sz="9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Giving</a:t>
            </a:r>
            <a:endParaRPr b="0" i="0" sz="9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Partners</a:t>
            </a:r>
            <a:endParaRPr b="0" i="0" sz="950" u="none" cap="none" strike="noStrike">
              <a:solidFill>
                <a:schemeClr val="dk1"/>
              </a:solidFill>
              <a:latin typeface="Arial"/>
              <a:ea typeface="Arial"/>
              <a:cs typeface="Arial"/>
              <a:sym typeface="Arial"/>
            </a:endParaRPr>
          </a:p>
        </p:txBody>
      </p:sp>
      <p:sp>
        <p:nvSpPr>
          <p:cNvPr id="623" name="Google Shape;623;p19"/>
          <p:cNvSpPr/>
          <p:nvPr/>
        </p:nvSpPr>
        <p:spPr>
          <a:xfrm>
            <a:off x="10058400" y="3749040"/>
            <a:ext cx="1600200" cy="868680"/>
          </a:xfrm>
          <a:prstGeom prst="roundRect">
            <a:avLst>
              <a:gd fmla="val 8421" name="adj"/>
            </a:avLst>
          </a:prstGeom>
          <a:solidFill>
            <a:srgbClr val="FFFFFF"/>
          </a:solidFill>
          <a:ln cap="flat" cmpd="sng" w="12700">
            <a:solidFill>
              <a:srgbClr val="CFC8C0"/>
            </a:solidFill>
            <a:prstDash val="solid"/>
            <a:round/>
            <a:headEnd len="sm" w="sm" type="none"/>
            <a:tailEnd len="sm" w="sm" type="none"/>
          </a:ln>
        </p:spPr>
        <p:txBody>
          <a:bodyPr anchorCtr="0" anchor="ctr" bIns="1650" lIns="1650" spcFirstLastPara="1" rIns="1650" wrap="square" tIns="1650">
            <a:normAutofit/>
          </a:bodyPr>
          <a:lstStyle/>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Mission</a:t>
            </a:r>
            <a:endParaRPr b="0" i="0" sz="9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Leadership</a:t>
            </a:r>
            <a:endParaRPr b="0" i="0" sz="9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Facilities</a:t>
            </a:r>
            <a:endParaRPr b="0" i="0" sz="9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950"/>
              <a:buFont typeface="Arial"/>
              <a:buNone/>
            </a:pPr>
            <a:r>
              <a:rPr b="1" i="0" lang="en-US" sz="950" u="none" cap="none" strike="noStrike">
                <a:solidFill>
                  <a:srgbClr val="252525"/>
                </a:solidFill>
                <a:latin typeface="Arial"/>
                <a:ea typeface="Arial"/>
                <a:cs typeface="Arial"/>
                <a:sym typeface="Arial"/>
              </a:rPr>
              <a:t>Brand</a:t>
            </a:r>
            <a:endParaRPr b="0" i="0" sz="950" u="none" cap="none" strike="noStrike">
              <a:solidFill>
                <a:schemeClr val="dk1"/>
              </a:solidFill>
              <a:latin typeface="Arial"/>
              <a:ea typeface="Arial"/>
              <a:cs typeface="Arial"/>
              <a:sym typeface="Arial"/>
            </a:endParaRPr>
          </a:p>
        </p:txBody>
      </p:sp>
      <p:sp>
        <p:nvSpPr>
          <p:cNvPr id="624" name="Google Shape;624;p19"/>
          <p:cNvSpPr/>
          <p:nvPr/>
        </p:nvSpPr>
        <p:spPr>
          <a:xfrm>
            <a:off x="777240" y="5532120"/>
            <a:ext cx="10378440" cy="548640"/>
          </a:xfrm>
          <a:prstGeom prst="roundRect">
            <a:avLst>
              <a:gd fmla="val 13333" name="adj"/>
            </a:avLst>
          </a:prstGeom>
          <a:solidFill>
            <a:srgbClr val="FFFFFF"/>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Design principle</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Keep primary navigation short. Let audience hubs carry the work of organizing subpages, CTAs, and ownership.</a:t>
            </a:r>
            <a:endParaRPr b="0" i="0" sz="1150" u="none" cap="none" strike="noStrike">
              <a:solidFill>
                <a:schemeClr val="dk1"/>
              </a:solidFill>
              <a:latin typeface="Arial"/>
              <a:ea typeface="Arial"/>
              <a:cs typeface="Arial"/>
              <a:sym typeface="Arial"/>
            </a:endParaRPr>
          </a:p>
        </p:txBody>
      </p:sp>
      <p:sp>
        <p:nvSpPr>
          <p:cNvPr id="625" name="Google Shape;625;p19"/>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626" name="Google Shape;626;p19"/>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19</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33" name="Shape 33"/>
        <p:cNvGrpSpPr/>
        <p:nvPr/>
      </p:nvGrpSpPr>
      <p:grpSpPr>
        <a:xfrm>
          <a:off x="0" y="0"/>
          <a:ext cx="0" cy="0"/>
          <a:chOff x="0" y="0"/>
          <a:chExt cx="0" cy="0"/>
        </a:xfrm>
      </p:grpSpPr>
      <p:sp>
        <p:nvSpPr>
          <p:cNvPr id="34" name="Google Shape;34;p2"/>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2"/>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2"/>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Executive findings</a:t>
            </a:r>
            <a:endParaRPr b="0" i="0" sz="2600" u="none" cap="none" strike="noStrike">
              <a:solidFill>
                <a:schemeClr val="dk1"/>
              </a:solidFill>
              <a:latin typeface="Arial"/>
              <a:ea typeface="Arial"/>
              <a:cs typeface="Arial"/>
              <a:sym typeface="Arial"/>
            </a:endParaRPr>
          </a:p>
        </p:txBody>
      </p:sp>
      <p:sp>
        <p:nvSpPr>
          <p:cNvPr id="37" name="Google Shape;37;p2"/>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The site is not too large to govern; it is too unevenly governed.</a:t>
            </a:r>
            <a:endParaRPr b="0" i="0" sz="1150" u="none" cap="none" strike="noStrike">
              <a:solidFill>
                <a:schemeClr val="dk1"/>
              </a:solidFill>
              <a:latin typeface="Arial"/>
              <a:ea typeface="Arial"/>
              <a:cs typeface="Arial"/>
              <a:sym typeface="Arial"/>
            </a:endParaRPr>
          </a:p>
        </p:txBody>
      </p:sp>
      <p:sp>
        <p:nvSpPr>
          <p:cNvPr id="38" name="Google Shape;38;p2"/>
          <p:cNvSpPr/>
          <p:nvPr/>
        </p:nvSpPr>
        <p:spPr>
          <a:xfrm>
            <a:off x="640080" y="1417320"/>
            <a:ext cx="2194560" cy="1051560"/>
          </a:xfrm>
          <a:prstGeom prst="roundRect">
            <a:avLst>
              <a:gd fmla="val 6957"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861F41"/>
              </a:buClr>
              <a:buSzPts val="2500"/>
              <a:buFont typeface="Arial"/>
              <a:buNone/>
            </a:pPr>
            <a:r>
              <a:rPr b="1" i="0" lang="en-US" sz="2500" u="none" cap="none" strike="noStrike">
                <a:solidFill>
                  <a:srgbClr val="861F41"/>
                </a:solidFill>
                <a:latin typeface="Arial"/>
                <a:ea typeface="Arial"/>
                <a:cs typeface="Arial"/>
                <a:sym typeface="Arial"/>
              </a:rPr>
              <a:t>83%</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of pages live in People + Research</a:t>
            </a:r>
            <a:endParaRPr b="0" i="0" sz="2500" u="none" cap="none" strike="noStrike">
              <a:solidFill>
                <a:schemeClr val="dk1"/>
              </a:solidFill>
              <a:latin typeface="Arial"/>
              <a:ea typeface="Arial"/>
              <a:cs typeface="Arial"/>
              <a:sym typeface="Arial"/>
            </a:endParaRPr>
          </a:p>
        </p:txBody>
      </p:sp>
      <p:sp>
        <p:nvSpPr>
          <p:cNvPr id="39" name="Google Shape;39;p2"/>
          <p:cNvSpPr/>
          <p:nvPr/>
        </p:nvSpPr>
        <p:spPr>
          <a:xfrm>
            <a:off x="3017520" y="1417320"/>
            <a:ext cx="2194560" cy="1051560"/>
          </a:xfrm>
          <a:prstGeom prst="roundRect">
            <a:avLst>
              <a:gd fmla="val 6957"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E57200"/>
              </a:buClr>
              <a:buSzPts val="2500"/>
              <a:buFont typeface="Arial"/>
              <a:buNone/>
            </a:pPr>
            <a:r>
              <a:rPr b="1" i="0" lang="en-US" sz="2500" u="none" cap="none" strike="noStrike">
                <a:solidFill>
                  <a:srgbClr val="E57200"/>
                </a:solidFill>
                <a:latin typeface="Arial"/>
                <a:ea typeface="Arial"/>
                <a:cs typeface="Arial"/>
                <a:sym typeface="Arial"/>
              </a:rPr>
              <a:t>161</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seminar pages need lifecycle rules</a:t>
            </a:r>
            <a:endParaRPr b="0" i="0" sz="2500" u="none" cap="none" strike="noStrike">
              <a:solidFill>
                <a:schemeClr val="dk1"/>
              </a:solidFill>
              <a:latin typeface="Arial"/>
              <a:ea typeface="Arial"/>
              <a:cs typeface="Arial"/>
              <a:sym typeface="Arial"/>
            </a:endParaRPr>
          </a:p>
        </p:txBody>
      </p:sp>
      <p:sp>
        <p:nvSpPr>
          <p:cNvPr id="40" name="Google Shape;40;p2"/>
          <p:cNvSpPr/>
          <p:nvPr/>
        </p:nvSpPr>
        <p:spPr>
          <a:xfrm>
            <a:off x="5394960" y="1417320"/>
            <a:ext cx="2194560" cy="1051560"/>
          </a:xfrm>
          <a:prstGeom prst="roundRect">
            <a:avLst>
              <a:gd fmla="val 6957"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B00020"/>
              </a:buClr>
              <a:buSzPts val="2500"/>
              <a:buFont typeface="Arial"/>
              <a:buNone/>
            </a:pPr>
            <a:r>
              <a:rPr b="1" i="0" lang="en-US" sz="2500" u="none" cap="none" strike="noStrike">
                <a:solidFill>
                  <a:srgbClr val="B00020"/>
                </a:solidFill>
                <a:latin typeface="Arial"/>
                <a:ea typeface="Arial"/>
                <a:cs typeface="Arial"/>
                <a:sym typeface="Arial"/>
              </a:rPr>
              <a:t>0</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open tasks in workbook</a:t>
            </a:r>
            <a:endParaRPr b="0" i="0" sz="2500" u="none" cap="none" strike="noStrike">
              <a:solidFill>
                <a:schemeClr val="dk1"/>
              </a:solidFill>
              <a:latin typeface="Arial"/>
              <a:ea typeface="Arial"/>
              <a:cs typeface="Arial"/>
              <a:sym typeface="Arial"/>
            </a:endParaRPr>
          </a:p>
        </p:txBody>
      </p:sp>
      <p:sp>
        <p:nvSpPr>
          <p:cNvPr id="41" name="Google Shape;41;p2"/>
          <p:cNvSpPr/>
          <p:nvPr/>
        </p:nvSpPr>
        <p:spPr>
          <a:xfrm>
            <a:off x="7772400" y="1417320"/>
            <a:ext cx="2194560" cy="1051560"/>
          </a:xfrm>
          <a:prstGeom prst="roundRect">
            <a:avLst>
              <a:gd fmla="val 6957"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861F41"/>
              </a:buClr>
              <a:buSzPts val="2500"/>
              <a:buFont typeface="Arial"/>
              <a:buNone/>
            </a:pPr>
            <a:r>
              <a:rPr b="1" i="0" lang="en-US" sz="2500" u="none" cap="none" strike="noStrike">
                <a:solidFill>
                  <a:srgbClr val="861F41"/>
                </a:solidFill>
                <a:latin typeface="Arial"/>
                <a:ea typeface="Arial"/>
                <a:cs typeface="Arial"/>
                <a:sym typeface="Arial"/>
              </a:rPr>
              <a:t>4</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duplicate title clusters</a:t>
            </a:r>
            <a:endParaRPr b="0" i="0" sz="2500" u="none" cap="none" strike="noStrike">
              <a:solidFill>
                <a:schemeClr val="dk1"/>
              </a:solidFill>
              <a:latin typeface="Arial"/>
              <a:ea typeface="Arial"/>
              <a:cs typeface="Arial"/>
              <a:sym typeface="Arial"/>
            </a:endParaRPr>
          </a:p>
        </p:txBody>
      </p:sp>
      <p:sp>
        <p:nvSpPr>
          <p:cNvPr id="42" name="Google Shape;42;p2"/>
          <p:cNvSpPr/>
          <p:nvPr/>
        </p:nvSpPr>
        <p:spPr>
          <a:xfrm>
            <a:off x="822950" y="2834650"/>
            <a:ext cx="5715000" cy="2529000"/>
          </a:xfrm>
          <a:prstGeom prst="rect">
            <a:avLst/>
          </a:prstGeom>
          <a:noFill/>
          <a:ln>
            <a:noFill/>
          </a:ln>
        </p:spPr>
        <p:txBody>
          <a:bodyPr anchorCtr="0" anchor="ctr" bIns="500" lIns="500" spcFirstLastPara="1" rIns="500" wrap="square" tIns="500">
            <a:normAutofit/>
          </a:bodyPr>
          <a:lstStyle/>
          <a:p>
            <a:pPr indent="-177800" lvl="0" marL="177800" marR="0" rtl="0" algn="l">
              <a:lnSpc>
                <a:spcPct val="100000"/>
              </a:lnSpc>
              <a:spcBef>
                <a:spcPts val="0"/>
              </a:spcBef>
              <a:spcAft>
                <a:spcPts val="0"/>
              </a:spcAft>
              <a:buClr>
                <a:srgbClr val="252525"/>
              </a:buClr>
              <a:buSzPts val="1320"/>
              <a:buFont typeface="Arial"/>
              <a:buChar char="•"/>
            </a:pPr>
            <a:r>
              <a:rPr b="0" i="0" lang="en-US" sz="1320" u="none" cap="none" strike="noStrike">
                <a:solidFill>
                  <a:srgbClr val="252525"/>
                </a:solidFill>
                <a:latin typeface="Arial"/>
                <a:ea typeface="Arial"/>
                <a:cs typeface="Arial"/>
                <a:sym typeface="Arial"/>
              </a:rPr>
              <a:t>The primary navigation is clean</a:t>
            </a:r>
            <a:r>
              <a:rPr lang="en-US" sz="1320">
                <a:solidFill>
                  <a:srgbClr val="252525"/>
                </a:solidFill>
              </a:rPr>
              <a:t>; t</a:t>
            </a:r>
            <a:r>
              <a:rPr b="0" i="0" lang="en-US" sz="1320" u="none" cap="none" strike="noStrike">
                <a:solidFill>
                  <a:srgbClr val="252525"/>
                </a:solidFill>
                <a:latin typeface="Arial"/>
                <a:ea typeface="Arial"/>
                <a:cs typeface="Arial"/>
                <a:sym typeface="Arial"/>
              </a:rPr>
              <a:t>he underlying inventory is dominated by</a:t>
            </a:r>
            <a:r>
              <a:rPr lang="en-US" sz="1320">
                <a:solidFill>
                  <a:srgbClr val="252525"/>
                </a:solidFill>
              </a:rPr>
              <a:t> </a:t>
            </a:r>
            <a:r>
              <a:rPr b="0" i="0" lang="en-US" sz="1320" u="none" cap="none" strike="noStrike">
                <a:solidFill>
                  <a:srgbClr val="252525"/>
                </a:solidFill>
                <a:latin typeface="Arial"/>
                <a:ea typeface="Arial"/>
                <a:cs typeface="Arial"/>
                <a:sym typeface="Arial"/>
              </a:rPr>
              <a:t>profile pages and un</a:t>
            </a:r>
            <a:r>
              <a:rPr lang="en-US" sz="1320">
                <a:solidFill>
                  <a:srgbClr val="252525"/>
                </a:solidFill>
              </a:rPr>
              <a:t>managed </a:t>
            </a:r>
            <a:r>
              <a:rPr b="0" i="0" lang="en-US" sz="1320" u="none" cap="none" strike="noStrike">
                <a:solidFill>
                  <a:srgbClr val="252525"/>
                </a:solidFill>
                <a:latin typeface="Arial"/>
                <a:ea typeface="Arial"/>
                <a:cs typeface="Arial"/>
                <a:sym typeface="Arial"/>
              </a:rPr>
              <a:t>seminar pages with many broken links.</a:t>
            </a:r>
            <a:endParaRPr b="0" i="0" sz="1320" u="none" cap="none" strike="noStrike">
              <a:solidFill>
                <a:schemeClr val="dk1"/>
              </a:solidFill>
              <a:latin typeface="Arial"/>
              <a:ea typeface="Arial"/>
              <a:cs typeface="Arial"/>
              <a:sym typeface="Arial"/>
            </a:endParaRPr>
          </a:p>
          <a:p>
            <a:pPr indent="-177800" lvl="0" marL="177800" marR="0" rtl="0" algn="l">
              <a:lnSpc>
                <a:spcPct val="100000"/>
              </a:lnSpc>
              <a:spcBef>
                <a:spcPts val="0"/>
              </a:spcBef>
              <a:spcAft>
                <a:spcPts val="0"/>
              </a:spcAft>
              <a:buClr>
                <a:srgbClr val="252525"/>
              </a:buClr>
              <a:buSzPts val="1320"/>
              <a:buFont typeface="Arial"/>
              <a:buChar char="•"/>
            </a:pPr>
            <a:r>
              <a:rPr b="0" i="0" lang="en-US" sz="1320" u="none" cap="none" strike="noStrike">
                <a:solidFill>
                  <a:srgbClr val="252525"/>
                </a:solidFill>
                <a:latin typeface="Arial"/>
                <a:ea typeface="Arial"/>
                <a:cs typeface="Arial"/>
                <a:sym typeface="Arial"/>
              </a:rPr>
              <a:t>Academic pages carry disproportionate audience risk because they answer admissions, advising, curriculum, and degree questions</a:t>
            </a:r>
            <a:r>
              <a:rPr lang="en-US" sz="1320">
                <a:solidFill>
                  <a:srgbClr val="252525"/>
                </a:solidFill>
              </a:rPr>
              <a:t>; all info should be verified annually or replaced by links to official </a:t>
            </a:r>
            <a:r>
              <a:rPr lang="en-US" sz="1320">
                <a:solidFill>
                  <a:srgbClr val="252525"/>
                </a:solidFill>
              </a:rPr>
              <a:t>managed pages (course catalogs, etc.).</a:t>
            </a:r>
            <a:endParaRPr b="0" i="0" sz="1320" u="none" cap="none" strike="noStrike">
              <a:solidFill>
                <a:schemeClr val="dk1"/>
              </a:solidFill>
              <a:latin typeface="Arial"/>
              <a:ea typeface="Arial"/>
              <a:cs typeface="Arial"/>
              <a:sym typeface="Arial"/>
            </a:endParaRPr>
          </a:p>
          <a:p>
            <a:pPr indent="-177800" lvl="0" marL="177800" marR="0" rtl="0" algn="l">
              <a:lnSpc>
                <a:spcPct val="100000"/>
              </a:lnSpc>
              <a:spcBef>
                <a:spcPts val="0"/>
              </a:spcBef>
              <a:spcAft>
                <a:spcPts val="0"/>
              </a:spcAft>
              <a:buClr>
                <a:srgbClr val="252525"/>
              </a:buClr>
              <a:buSzPts val="1320"/>
              <a:buFont typeface="Arial"/>
              <a:buChar char="•"/>
            </a:pPr>
            <a:r>
              <a:rPr b="0" i="0" lang="en-US" sz="1320" u="none" cap="none" strike="noStrike">
                <a:solidFill>
                  <a:srgbClr val="252525"/>
                </a:solidFill>
                <a:latin typeface="Arial"/>
                <a:ea typeface="Arial"/>
                <a:cs typeface="Arial"/>
                <a:sym typeface="Arial"/>
              </a:rPr>
              <a:t>Research content should be organized by durable areas, centers, and active impact stories; old seminar pages should be archived intentionally.</a:t>
            </a:r>
            <a:endParaRPr b="0" i="0" sz="1320" u="none" cap="none" strike="noStrike">
              <a:solidFill>
                <a:schemeClr val="dk1"/>
              </a:solidFill>
              <a:latin typeface="Arial"/>
              <a:ea typeface="Arial"/>
              <a:cs typeface="Arial"/>
              <a:sym typeface="Arial"/>
            </a:endParaRPr>
          </a:p>
          <a:p>
            <a:pPr indent="-177800" lvl="0" marL="177800" marR="0" rtl="0" algn="l">
              <a:lnSpc>
                <a:spcPct val="100000"/>
              </a:lnSpc>
              <a:spcBef>
                <a:spcPts val="0"/>
              </a:spcBef>
              <a:spcAft>
                <a:spcPts val="0"/>
              </a:spcAft>
              <a:buClr>
                <a:srgbClr val="252525"/>
              </a:buClr>
              <a:buSzPts val="1320"/>
              <a:buFont typeface="Arial"/>
              <a:buChar char="•"/>
            </a:pPr>
            <a:r>
              <a:rPr b="0" i="0" lang="en-US" sz="1320" u="none" cap="none" strike="noStrike">
                <a:solidFill>
                  <a:srgbClr val="252525"/>
                </a:solidFill>
                <a:latin typeface="Arial"/>
                <a:ea typeface="Arial"/>
                <a:cs typeface="Arial"/>
                <a:sym typeface="Arial"/>
              </a:rPr>
              <a:t>The site </a:t>
            </a:r>
            <a:r>
              <a:rPr lang="en-US" sz="1320">
                <a:solidFill>
                  <a:srgbClr val="252525"/>
                </a:solidFill>
              </a:rPr>
              <a:t>has an ownership document that assigns update responsibilities to content area experts (CS|Source, Seminars, and similar). Those should be</a:t>
            </a:r>
            <a:r>
              <a:rPr b="0" i="0" lang="en-US" sz="1320" u="none" cap="none" strike="noStrike">
                <a:solidFill>
                  <a:srgbClr val="252525"/>
                </a:solidFill>
                <a:latin typeface="Arial"/>
                <a:ea typeface="Arial"/>
                <a:cs typeface="Arial"/>
                <a:sym typeface="Arial"/>
              </a:rPr>
              <a:t> reviewed before re</a:t>
            </a:r>
            <a:r>
              <a:rPr lang="en-US" sz="1320">
                <a:solidFill>
                  <a:srgbClr val="252525"/>
                </a:solidFill>
              </a:rPr>
              <a:t>design for proper</a:t>
            </a:r>
            <a:r>
              <a:rPr b="0" i="0" lang="en-US" sz="1320" u="none" cap="none" strike="noStrike">
                <a:solidFill>
                  <a:srgbClr val="252525"/>
                </a:solidFill>
                <a:latin typeface="Arial"/>
                <a:ea typeface="Arial"/>
                <a:cs typeface="Arial"/>
                <a:sym typeface="Arial"/>
              </a:rPr>
              <a:t> cadences, logistics, </a:t>
            </a:r>
            <a:r>
              <a:rPr lang="en-US" sz="1320">
                <a:solidFill>
                  <a:srgbClr val="252525"/>
                </a:solidFill>
              </a:rPr>
              <a:t>training, and page </a:t>
            </a:r>
            <a:r>
              <a:rPr b="0" i="0" lang="en-US" sz="1320" u="none" cap="none" strike="noStrike">
                <a:solidFill>
                  <a:srgbClr val="252525"/>
                </a:solidFill>
                <a:latin typeface="Arial"/>
                <a:ea typeface="Arial"/>
                <a:cs typeface="Arial"/>
                <a:sym typeface="Arial"/>
              </a:rPr>
              <a:t>retirement rules.</a:t>
            </a:r>
            <a:endParaRPr b="0" i="0" sz="1320" u="none" cap="none" strike="noStrike">
              <a:solidFill>
                <a:schemeClr val="dk1"/>
              </a:solidFill>
              <a:latin typeface="Arial"/>
              <a:ea typeface="Arial"/>
              <a:cs typeface="Arial"/>
              <a:sym typeface="Arial"/>
            </a:endParaRPr>
          </a:p>
        </p:txBody>
      </p:sp>
      <p:sp>
        <p:nvSpPr>
          <p:cNvPr id="43" name="Google Shape;43;p2"/>
          <p:cNvSpPr/>
          <p:nvPr/>
        </p:nvSpPr>
        <p:spPr>
          <a:xfrm>
            <a:off x="6858000" y="2852928"/>
            <a:ext cx="4343400" cy="1965960"/>
          </a:xfrm>
          <a:prstGeom prst="roundRect">
            <a:avLst>
              <a:gd fmla="val 3721" name="adj"/>
            </a:avLst>
          </a:prstGeom>
          <a:solidFill>
            <a:srgbClr val="FCEAD7"/>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Leadership decision</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Treat the redesign as a governance reset: define the future tree, then migrate pages by decision status: keep, rewrite, merge, archive, redirect, or delete.</a:t>
            </a:r>
            <a:endParaRPr b="0" i="0" sz="1150" u="none" cap="none" strike="noStrike">
              <a:solidFill>
                <a:schemeClr val="dk1"/>
              </a:solidFill>
              <a:latin typeface="Arial"/>
              <a:ea typeface="Arial"/>
              <a:cs typeface="Arial"/>
              <a:sym typeface="Arial"/>
            </a:endParaRPr>
          </a:p>
        </p:txBody>
      </p:sp>
      <p:sp>
        <p:nvSpPr>
          <p:cNvPr id="44" name="Google Shape;44;p2"/>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45" name="Google Shape;45;p2"/>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2</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631" name="Shape 631"/>
        <p:cNvGrpSpPr/>
        <p:nvPr/>
      </p:nvGrpSpPr>
      <p:grpSpPr>
        <a:xfrm>
          <a:off x="0" y="0"/>
          <a:ext cx="0" cy="0"/>
          <a:chOff x="0" y="0"/>
          <a:chExt cx="0" cy="0"/>
        </a:xfrm>
      </p:grpSpPr>
      <p:sp>
        <p:nvSpPr>
          <p:cNvPr id="632" name="Google Shape;632;p20"/>
          <p:cNvSpPr/>
          <p:nvPr/>
        </p:nvSpPr>
        <p:spPr>
          <a:xfrm>
            <a:off x="-106525" y="55125"/>
            <a:ext cx="12191700"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20"/>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4" name="Google Shape;634;p20"/>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Governance ownership model</a:t>
            </a:r>
            <a:endParaRPr b="0" i="0" sz="2600" u="none" cap="none" strike="noStrike">
              <a:solidFill>
                <a:schemeClr val="dk1"/>
              </a:solidFill>
              <a:latin typeface="Arial"/>
              <a:ea typeface="Arial"/>
              <a:cs typeface="Arial"/>
              <a:sym typeface="Arial"/>
            </a:endParaRPr>
          </a:p>
        </p:txBody>
      </p:sp>
      <p:sp>
        <p:nvSpPr>
          <p:cNvPr id="635" name="Google Shape;635;p20"/>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Every page should have a named content owner, review cadence, and retirement rule.</a:t>
            </a:r>
            <a:endParaRPr b="0" i="0" sz="1150" u="none" cap="none" strike="noStrike">
              <a:solidFill>
                <a:schemeClr val="dk1"/>
              </a:solidFill>
              <a:latin typeface="Arial"/>
              <a:ea typeface="Arial"/>
              <a:cs typeface="Arial"/>
              <a:sym typeface="Arial"/>
            </a:endParaRPr>
          </a:p>
        </p:txBody>
      </p:sp>
      <p:sp>
        <p:nvSpPr>
          <p:cNvPr id="636" name="Google Shape;636;p20"/>
          <p:cNvSpPr/>
          <p:nvPr/>
        </p:nvSpPr>
        <p:spPr>
          <a:xfrm>
            <a:off x="594360" y="1325880"/>
            <a:ext cx="10972800" cy="548640"/>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p20"/>
          <p:cNvSpPr/>
          <p:nvPr/>
        </p:nvSpPr>
        <p:spPr>
          <a:xfrm>
            <a:off x="640080" y="1371600"/>
            <a:ext cx="2651760" cy="4846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Section</a:t>
            </a:r>
            <a:endParaRPr b="0" i="0" sz="850" u="none" cap="none" strike="noStrike">
              <a:solidFill>
                <a:schemeClr val="dk1"/>
              </a:solidFill>
              <a:latin typeface="Arial"/>
              <a:ea typeface="Arial"/>
              <a:cs typeface="Arial"/>
              <a:sym typeface="Arial"/>
            </a:endParaRPr>
          </a:p>
        </p:txBody>
      </p:sp>
      <p:sp>
        <p:nvSpPr>
          <p:cNvPr id="638" name="Google Shape;638;p20"/>
          <p:cNvSpPr/>
          <p:nvPr/>
        </p:nvSpPr>
        <p:spPr>
          <a:xfrm>
            <a:off x="3383280" y="1371600"/>
            <a:ext cx="2651760" cy="4846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Owner model</a:t>
            </a:r>
            <a:endParaRPr b="0" i="0" sz="850" u="none" cap="none" strike="noStrike">
              <a:solidFill>
                <a:schemeClr val="dk1"/>
              </a:solidFill>
              <a:latin typeface="Arial"/>
              <a:ea typeface="Arial"/>
              <a:cs typeface="Arial"/>
              <a:sym typeface="Arial"/>
            </a:endParaRPr>
          </a:p>
        </p:txBody>
      </p:sp>
      <p:sp>
        <p:nvSpPr>
          <p:cNvPr id="639" name="Google Shape;639;p20"/>
          <p:cNvSpPr/>
          <p:nvPr/>
        </p:nvSpPr>
        <p:spPr>
          <a:xfrm>
            <a:off x="6126480" y="1371600"/>
            <a:ext cx="2651760" cy="4846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Review cadence</a:t>
            </a:r>
            <a:endParaRPr b="0" i="0" sz="850" u="none" cap="none" strike="noStrike">
              <a:solidFill>
                <a:schemeClr val="dk1"/>
              </a:solidFill>
              <a:latin typeface="Arial"/>
              <a:ea typeface="Arial"/>
              <a:cs typeface="Arial"/>
              <a:sym typeface="Arial"/>
            </a:endParaRPr>
          </a:p>
        </p:txBody>
      </p:sp>
      <p:sp>
        <p:nvSpPr>
          <p:cNvPr id="640" name="Google Shape;640;p20"/>
          <p:cNvSpPr/>
          <p:nvPr/>
        </p:nvSpPr>
        <p:spPr>
          <a:xfrm>
            <a:off x="8869680" y="1371600"/>
            <a:ext cx="2651760" cy="4846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Decision focus</a:t>
            </a:r>
            <a:endParaRPr b="0" i="0" sz="850" u="none" cap="none" strike="noStrike">
              <a:solidFill>
                <a:schemeClr val="dk1"/>
              </a:solidFill>
              <a:latin typeface="Arial"/>
              <a:ea typeface="Arial"/>
              <a:cs typeface="Arial"/>
              <a:sym typeface="Arial"/>
            </a:endParaRPr>
          </a:p>
        </p:txBody>
      </p:sp>
      <p:sp>
        <p:nvSpPr>
          <p:cNvPr id="641" name="Google Shape;641;p20"/>
          <p:cNvSpPr/>
          <p:nvPr/>
        </p:nvSpPr>
        <p:spPr>
          <a:xfrm>
            <a:off x="594360" y="1874520"/>
            <a:ext cx="10972800" cy="548640"/>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p20"/>
          <p:cNvSpPr/>
          <p:nvPr/>
        </p:nvSpPr>
        <p:spPr>
          <a:xfrm>
            <a:off x="640080" y="192024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Home</a:t>
            </a:r>
            <a:endParaRPr b="0" i="0" sz="810" u="none" cap="none" strike="noStrike">
              <a:solidFill>
                <a:schemeClr val="dk1"/>
              </a:solidFill>
              <a:latin typeface="Arial"/>
              <a:ea typeface="Arial"/>
              <a:cs typeface="Arial"/>
              <a:sym typeface="Arial"/>
            </a:endParaRPr>
          </a:p>
        </p:txBody>
      </p:sp>
      <p:sp>
        <p:nvSpPr>
          <p:cNvPr id="643" name="Google Shape;643;p20"/>
          <p:cNvSpPr/>
          <p:nvPr/>
        </p:nvSpPr>
        <p:spPr>
          <a:xfrm>
            <a:off x="3383280" y="192024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Communications + department head</a:t>
            </a:r>
            <a:endParaRPr b="0" i="0" sz="810" u="none" cap="none" strike="noStrike">
              <a:solidFill>
                <a:schemeClr val="dk1"/>
              </a:solidFill>
              <a:latin typeface="Arial"/>
              <a:ea typeface="Arial"/>
              <a:cs typeface="Arial"/>
              <a:sym typeface="Arial"/>
            </a:endParaRPr>
          </a:p>
        </p:txBody>
      </p:sp>
      <p:sp>
        <p:nvSpPr>
          <p:cNvPr id="644" name="Google Shape;644;p20"/>
          <p:cNvSpPr/>
          <p:nvPr/>
        </p:nvSpPr>
        <p:spPr>
          <a:xfrm>
            <a:off x="6126480" y="192024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Monthly</a:t>
            </a:r>
            <a:endParaRPr b="0" i="0" sz="810" u="none" cap="none" strike="noStrike">
              <a:solidFill>
                <a:schemeClr val="dk1"/>
              </a:solidFill>
              <a:latin typeface="Arial"/>
              <a:ea typeface="Arial"/>
              <a:cs typeface="Arial"/>
              <a:sym typeface="Arial"/>
            </a:endParaRPr>
          </a:p>
        </p:txBody>
      </p:sp>
      <p:sp>
        <p:nvSpPr>
          <p:cNvPr id="645" name="Google Shape;645;p20"/>
          <p:cNvSpPr/>
          <p:nvPr/>
        </p:nvSpPr>
        <p:spPr>
          <a:xfrm>
            <a:off x="8869680" y="192024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Recruiting, reputation, latest priorities</a:t>
            </a:r>
            <a:endParaRPr b="0" i="0" sz="810" u="none" cap="none" strike="noStrike">
              <a:solidFill>
                <a:schemeClr val="dk1"/>
              </a:solidFill>
              <a:latin typeface="Arial"/>
              <a:ea typeface="Arial"/>
              <a:cs typeface="Arial"/>
              <a:sym typeface="Arial"/>
            </a:endParaRPr>
          </a:p>
        </p:txBody>
      </p:sp>
      <p:sp>
        <p:nvSpPr>
          <p:cNvPr id="646" name="Google Shape;646;p20"/>
          <p:cNvSpPr/>
          <p:nvPr/>
        </p:nvSpPr>
        <p:spPr>
          <a:xfrm>
            <a:off x="594360" y="2423160"/>
            <a:ext cx="10972800" cy="548640"/>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20"/>
          <p:cNvSpPr/>
          <p:nvPr/>
        </p:nvSpPr>
        <p:spPr>
          <a:xfrm>
            <a:off x="640080" y="246888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Academic</a:t>
            </a:r>
            <a:endParaRPr b="0" i="0" sz="810" u="none" cap="none" strike="noStrike">
              <a:solidFill>
                <a:schemeClr val="dk1"/>
              </a:solidFill>
              <a:latin typeface="Arial"/>
              <a:ea typeface="Arial"/>
              <a:cs typeface="Arial"/>
              <a:sym typeface="Arial"/>
            </a:endParaRPr>
          </a:p>
        </p:txBody>
      </p:sp>
      <p:sp>
        <p:nvSpPr>
          <p:cNvPr id="648" name="Google Shape;648;p20"/>
          <p:cNvSpPr/>
          <p:nvPr/>
        </p:nvSpPr>
        <p:spPr>
          <a:xfrm>
            <a:off x="3383280" y="246888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Communications + Academic program owners + advising</a:t>
            </a:r>
            <a:endParaRPr b="0" i="0" sz="810" u="none" cap="none" strike="noStrike">
              <a:solidFill>
                <a:schemeClr val="dk1"/>
              </a:solidFill>
              <a:latin typeface="Arial"/>
              <a:ea typeface="Arial"/>
              <a:cs typeface="Arial"/>
              <a:sym typeface="Arial"/>
            </a:endParaRPr>
          </a:p>
        </p:txBody>
      </p:sp>
      <p:sp>
        <p:nvSpPr>
          <p:cNvPr id="649" name="Google Shape;649;p20"/>
          <p:cNvSpPr/>
          <p:nvPr/>
        </p:nvSpPr>
        <p:spPr>
          <a:xfrm>
            <a:off x="6126480" y="246888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Before each registration/admissions cycle</a:t>
            </a:r>
            <a:endParaRPr b="0" i="0" sz="810" u="none" cap="none" strike="noStrike">
              <a:solidFill>
                <a:schemeClr val="dk1"/>
              </a:solidFill>
              <a:latin typeface="Arial"/>
              <a:ea typeface="Arial"/>
              <a:cs typeface="Arial"/>
              <a:sym typeface="Arial"/>
            </a:endParaRPr>
          </a:p>
        </p:txBody>
      </p:sp>
      <p:sp>
        <p:nvSpPr>
          <p:cNvPr id="650" name="Google Shape;650;p20"/>
          <p:cNvSpPr/>
          <p:nvPr/>
        </p:nvSpPr>
        <p:spPr>
          <a:xfrm>
            <a:off x="8869680" y="246888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Curriculum, deadlines, policies, links</a:t>
            </a:r>
            <a:endParaRPr b="0" i="0" sz="810" u="none" cap="none" strike="noStrike">
              <a:solidFill>
                <a:schemeClr val="dk1"/>
              </a:solidFill>
              <a:latin typeface="Arial"/>
              <a:ea typeface="Arial"/>
              <a:cs typeface="Arial"/>
              <a:sym typeface="Arial"/>
            </a:endParaRPr>
          </a:p>
        </p:txBody>
      </p:sp>
      <p:sp>
        <p:nvSpPr>
          <p:cNvPr id="651" name="Google Shape;651;p20"/>
          <p:cNvSpPr/>
          <p:nvPr/>
        </p:nvSpPr>
        <p:spPr>
          <a:xfrm>
            <a:off x="594360" y="2971800"/>
            <a:ext cx="10972800" cy="548640"/>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20"/>
          <p:cNvSpPr/>
          <p:nvPr/>
        </p:nvSpPr>
        <p:spPr>
          <a:xfrm>
            <a:off x="640080" y="301752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People</a:t>
            </a:r>
            <a:endParaRPr b="0" i="0" sz="810" u="none" cap="none" strike="noStrike">
              <a:solidFill>
                <a:schemeClr val="dk1"/>
              </a:solidFill>
              <a:latin typeface="Arial"/>
              <a:ea typeface="Arial"/>
              <a:cs typeface="Arial"/>
              <a:sym typeface="Arial"/>
            </a:endParaRPr>
          </a:p>
        </p:txBody>
      </p:sp>
      <p:sp>
        <p:nvSpPr>
          <p:cNvPr id="653" name="Google Shape;653;p20"/>
          <p:cNvSpPr/>
          <p:nvPr/>
        </p:nvSpPr>
        <p:spPr>
          <a:xfrm>
            <a:off x="3383280" y="301752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Faculty affairs / HR data steward + communications</a:t>
            </a:r>
            <a:endParaRPr b="0" i="0" sz="810" u="none" cap="none" strike="noStrike">
              <a:solidFill>
                <a:schemeClr val="dk1"/>
              </a:solidFill>
              <a:latin typeface="Arial"/>
              <a:ea typeface="Arial"/>
              <a:cs typeface="Arial"/>
              <a:sym typeface="Arial"/>
            </a:endParaRPr>
          </a:p>
        </p:txBody>
      </p:sp>
      <p:sp>
        <p:nvSpPr>
          <p:cNvPr id="654" name="Google Shape;654;p20"/>
          <p:cNvSpPr/>
          <p:nvPr/>
        </p:nvSpPr>
        <p:spPr>
          <a:xfrm>
            <a:off x="6126480" y="301752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Each semester + HR changes</a:t>
            </a:r>
            <a:endParaRPr b="0" i="0" sz="810" u="none" cap="none" strike="noStrike">
              <a:solidFill>
                <a:schemeClr val="dk1"/>
              </a:solidFill>
              <a:latin typeface="Arial"/>
              <a:ea typeface="Arial"/>
              <a:cs typeface="Arial"/>
              <a:sym typeface="Arial"/>
            </a:endParaRPr>
          </a:p>
        </p:txBody>
      </p:sp>
      <p:sp>
        <p:nvSpPr>
          <p:cNvPr id="655" name="Google Shape;655;p20"/>
          <p:cNvSpPr/>
          <p:nvPr/>
        </p:nvSpPr>
        <p:spPr>
          <a:xfrm>
            <a:off x="8869680" y="301752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Titles, links, photos</a:t>
            </a:r>
            <a:endParaRPr b="0" i="0" sz="810" u="none" cap="none" strike="noStrike">
              <a:solidFill>
                <a:schemeClr val="dk1"/>
              </a:solidFill>
              <a:latin typeface="Arial"/>
              <a:ea typeface="Arial"/>
              <a:cs typeface="Arial"/>
              <a:sym typeface="Arial"/>
            </a:endParaRPr>
          </a:p>
        </p:txBody>
      </p:sp>
      <p:sp>
        <p:nvSpPr>
          <p:cNvPr id="656" name="Google Shape;656;p20"/>
          <p:cNvSpPr/>
          <p:nvPr/>
        </p:nvSpPr>
        <p:spPr>
          <a:xfrm>
            <a:off x="594360" y="3520440"/>
            <a:ext cx="10972800" cy="548640"/>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20"/>
          <p:cNvSpPr/>
          <p:nvPr/>
        </p:nvSpPr>
        <p:spPr>
          <a:xfrm>
            <a:off x="640080" y="356616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Research</a:t>
            </a:r>
            <a:endParaRPr b="0" i="0" sz="810" u="none" cap="none" strike="noStrike">
              <a:solidFill>
                <a:schemeClr val="dk1"/>
              </a:solidFill>
              <a:latin typeface="Arial"/>
              <a:ea typeface="Arial"/>
              <a:cs typeface="Arial"/>
              <a:sym typeface="Arial"/>
            </a:endParaRPr>
          </a:p>
        </p:txBody>
      </p:sp>
      <p:sp>
        <p:nvSpPr>
          <p:cNvPr id="658" name="Google Shape;658;p20"/>
          <p:cNvSpPr/>
          <p:nvPr/>
        </p:nvSpPr>
        <p:spPr>
          <a:xfrm>
            <a:off x="3383280" y="356616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Communications + department head + exec asst</a:t>
            </a:r>
            <a:endParaRPr b="0" i="0" sz="810" u="none" cap="none" strike="noStrike">
              <a:solidFill>
                <a:schemeClr val="dk1"/>
              </a:solidFill>
              <a:latin typeface="Arial"/>
              <a:ea typeface="Arial"/>
              <a:cs typeface="Arial"/>
              <a:sym typeface="Arial"/>
            </a:endParaRPr>
          </a:p>
        </p:txBody>
      </p:sp>
      <p:sp>
        <p:nvSpPr>
          <p:cNvPr id="659" name="Google Shape;659;p20"/>
          <p:cNvSpPr/>
          <p:nvPr/>
        </p:nvSpPr>
        <p:spPr>
          <a:xfrm>
            <a:off x="6126480" y="356616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Quarterly</a:t>
            </a:r>
            <a:endParaRPr b="0" i="0" sz="810" u="none" cap="none" strike="noStrike">
              <a:solidFill>
                <a:schemeClr val="dk1"/>
              </a:solidFill>
              <a:latin typeface="Arial"/>
              <a:ea typeface="Arial"/>
              <a:cs typeface="Arial"/>
              <a:sym typeface="Arial"/>
            </a:endParaRPr>
          </a:p>
        </p:txBody>
      </p:sp>
      <p:sp>
        <p:nvSpPr>
          <p:cNvPr id="660" name="Google Shape;660;p20"/>
          <p:cNvSpPr/>
          <p:nvPr/>
        </p:nvSpPr>
        <p:spPr>
          <a:xfrm>
            <a:off x="8869680" y="356616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Areas, centers, stories, seminar archive</a:t>
            </a:r>
            <a:endParaRPr b="0" i="0" sz="810" u="none" cap="none" strike="noStrike">
              <a:solidFill>
                <a:schemeClr val="dk1"/>
              </a:solidFill>
              <a:latin typeface="Arial"/>
              <a:ea typeface="Arial"/>
              <a:cs typeface="Arial"/>
              <a:sym typeface="Arial"/>
            </a:endParaRPr>
          </a:p>
        </p:txBody>
      </p:sp>
      <p:sp>
        <p:nvSpPr>
          <p:cNvPr id="661" name="Google Shape;661;p20"/>
          <p:cNvSpPr/>
          <p:nvPr/>
        </p:nvSpPr>
        <p:spPr>
          <a:xfrm>
            <a:off x="594360" y="4069080"/>
            <a:ext cx="10972800" cy="548640"/>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p20"/>
          <p:cNvSpPr/>
          <p:nvPr/>
        </p:nvSpPr>
        <p:spPr>
          <a:xfrm>
            <a:off x="640080" y="411480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Engage</a:t>
            </a:r>
            <a:endParaRPr b="0" i="0" sz="810" u="none" cap="none" strike="noStrike">
              <a:solidFill>
                <a:schemeClr val="dk1"/>
              </a:solidFill>
              <a:latin typeface="Arial"/>
              <a:ea typeface="Arial"/>
              <a:cs typeface="Arial"/>
              <a:sym typeface="Arial"/>
            </a:endParaRPr>
          </a:p>
        </p:txBody>
      </p:sp>
      <p:sp>
        <p:nvSpPr>
          <p:cNvPr id="663" name="Google Shape;663;p20"/>
          <p:cNvSpPr/>
          <p:nvPr/>
        </p:nvSpPr>
        <p:spPr>
          <a:xfrm>
            <a:off x="3383280" y="411480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Communications + +alumni relations + industry liaison</a:t>
            </a:r>
            <a:endParaRPr b="0" i="0" sz="810" u="none" cap="none" strike="noStrike">
              <a:solidFill>
                <a:schemeClr val="dk1"/>
              </a:solidFill>
              <a:latin typeface="Arial"/>
              <a:ea typeface="Arial"/>
              <a:cs typeface="Arial"/>
              <a:sym typeface="Arial"/>
            </a:endParaRPr>
          </a:p>
        </p:txBody>
      </p:sp>
      <p:sp>
        <p:nvSpPr>
          <p:cNvPr id="664" name="Google Shape;664;p20"/>
          <p:cNvSpPr/>
          <p:nvPr/>
        </p:nvSpPr>
        <p:spPr>
          <a:xfrm>
            <a:off x="6126480" y="411480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Before campaigns/events</a:t>
            </a:r>
            <a:endParaRPr b="0" i="0" sz="810" u="none" cap="none" strike="noStrike">
              <a:solidFill>
                <a:schemeClr val="dk1"/>
              </a:solidFill>
              <a:latin typeface="Arial"/>
              <a:ea typeface="Arial"/>
              <a:cs typeface="Arial"/>
              <a:sym typeface="Arial"/>
            </a:endParaRPr>
          </a:p>
        </p:txBody>
      </p:sp>
      <p:sp>
        <p:nvSpPr>
          <p:cNvPr id="665" name="Google Shape;665;p20"/>
          <p:cNvSpPr/>
          <p:nvPr/>
        </p:nvSpPr>
        <p:spPr>
          <a:xfrm>
            <a:off x="8869680" y="411480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Events, giving, partners</a:t>
            </a:r>
            <a:endParaRPr b="0" i="0" sz="810" u="none" cap="none" strike="noStrike">
              <a:solidFill>
                <a:schemeClr val="dk1"/>
              </a:solidFill>
              <a:latin typeface="Arial"/>
              <a:ea typeface="Arial"/>
              <a:cs typeface="Arial"/>
              <a:sym typeface="Arial"/>
            </a:endParaRPr>
          </a:p>
        </p:txBody>
      </p:sp>
      <p:sp>
        <p:nvSpPr>
          <p:cNvPr id="666" name="Google Shape;666;p20"/>
          <p:cNvSpPr/>
          <p:nvPr/>
        </p:nvSpPr>
        <p:spPr>
          <a:xfrm>
            <a:off x="594360" y="4617720"/>
            <a:ext cx="10972800" cy="548640"/>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p20"/>
          <p:cNvSpPr/>
          <p:nvPr/>
        </p:nvSpPr>
        <p:spPr>
          <a:xfrm>
            <a:off x="640080" y="466344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System/tag pages</a:t>
            </a:r>
            <a:endParaRPr b="0" i="0" sz="810" u="none" cap="none" strike="noStrike">
              <a:solidFill>
                <a:schemeClr val="dk1"/>
              </a:solidFill>
              <a:latin typeface="Arial"/>
              <a:ea typeface="Arial"/>
              <a:cs typeface="Arial"/>
              <a:sym typeface="Arial"/>
            </a:endParaRPr>
          </a:p>
        </p:txBody>
      </p:sp>
      <p:sp>
        <p:nvSpPr>
          <p:cNvPr id="668" name="Google Shape;668;p20"/>
          <p:cNvSpPr/>
          <p:nvPr/>
        </p:nvSpPr>
        <p:spPr>
          <a:xfrm>
            <a:off x="3383280" y="466344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Communications + IT</a:t>
            </a:r>
            <a:endParaRPr b="0" i="0" sz="810" u="none" cap="none" strike="noStrike">
              <a:solidFill>
                <a:schemeClr val="dk1"/>
              </a:solidFill>
              <a:latin typeface="Arial"/>
              <a:ea typeface="Arial"/>
              <a:cs typeface="Arial"/>
              <a:sym typeface="Arial"/>
            </a:endParaRPr>
          </a:p>
        </p:txBody>
      </p:sp>
      <p:sp>
        <p:nvSpPr>
          <p:cNvPr id="669" name="Google Shape;669;p20"/>
          <p:cNvSpPr/>
          <p:nvPr/>
        </p:nvSpPr>
        <p:spPr>
          <a:xfrm>
            <a:off x="6126480" y="466344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Migration and CMS releases</a:t>
            </a:r>
            <a:endParaRPr b="0" i="0" sz="810" u="none" cap="none" strike="noStrike">
              <a:solidFill>
                <a:schemeClr val="dk1"/>
              </a:solidFill>
              <a:latin typeface="Arial"/>
              <a:ea typeface="Arial"/>
              <a:cs typeface="Arial"/>
              <a:sym typeface="Arial"/>
            </a:endParaRPr>
          </a:p>
        </p:txBody>
      </p:sp>
      <p:sp>
        <p:nvSpPr>
          <p:cNvPr id="670" name="Google Shape;670;p20"/>
          <p:cNvSpPr/>
          <p:nvPr/>
        </p:nvSpPr>
        <p:spPr>
          <a:xfrm>
            <a:off x="8869680" y="4663440"/>
            <a:ext cx="2651760" cy="4754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Noindex, redirects, public exposure</a:t>
            </a:r>
            <a:endParaRPr b="0" i="0" sz="810" u="none" cap="none" strike="noStrike">
              <a:solidFill>
                <a:schemeClr val="dk1"/>
              </a:solidFill>
              <a:latin typeface="Arial"/>
              <a:ea typeface="Arial"/>
              <a:cs typeface="Arial"/>
              <a:sym typeface="Arial"/>
            </a:endParaRPr>
          </a:p>
        </p:txBody>
      </p:sp>
      <p:sp>
        <p:nvSpPr>
          <p:cNvPr id="671" name="Google Shape;671;p20"/>
          <p:cNvSpPr/>
          <p:nvPr/>
        </p:nvSpPr>
        <p:spPr>
          <a:xfrm>
            <a:off x="777240" y="5532120"/>
            <a:ext cx="10424160" cy="548640"/>
          </a:xfrm>
          <a:prstGeom prst="roundRect">
            <a:avLst>
              <a:gd fmla="val 13333" name="adj"/>
            </a:avLst>
          </a:prstGeom>
          <a:solidFill>
            <a:srgbClr val="FCEAD7"/>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Leadership ask</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Approve section owners and content rules before redesign production begins. Without ownership, the redesigned site will inherit the same risk profile.</a:t>
            </a:r>
            <a:endParaRPr b="0" i="0" sz="1150" u="none" cap="none" strike="noStrike">
              <a:solidFill>
                <a:schemeClr val="dk1"/>
              </a:solidFill>
              <a:latin typeface="Arial"/>
              <a:ea typeface="Arial"/>
              <a:cs typeface="Arial"/>
              <a:sym typeface="Arial"/>
            </a:endParaRPr>
          </a:p>
        </p:txBody>
      </p:sp>
      <p:sp>
        <p:nvSpPr>
          <p:cNvPr id="672" name="Google Shape;672;p20"/>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673" name="Google Shape;673;p20"/>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20</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678" name="Shape 678"/>
        <p:cNvGrpSpPr/>
        <p:nvPr/>
      </p:nvGrpSpPr>
      <p:grpSpPr>
        <a:xfrm>
          <a:off x="0" y="0"/>
          <a:ext cx="0" cy="0"/>
          <a:chOff x="0" y="0"/>
          <a:chExt cx="0" cy="0"/>
        </a:xfrm>
      </p:grpSpPr>
      <p:sp>
        <p:nvSpPr>
          <p:cNvPr id="679" name="Google Shape;679;p21"/>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21"/>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1" name="Google Shape;681;p21"/>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Content lifecycle framework</a:t>
            </a:r>
            <a:endParaRPr b="0" i="0" sz="2600" u="none" cap="none" strike="noStrike">
              <a:solidFill>
                <a:schemeClr val="dk1"/>
              </a:solidFill>
              <a:latin typeface="Arial"/>
              <a:ea typeface="Arial"/>
              <a:cs typeface="Arial"/>
              <a:sym typeface="Arial"/>
            </a:endParaRPr>
          </a:p>
        </p:txBody>
      </p:sp>
      <p:sp>
        <p:nvSpPr>
          <p:cNvPr id="682" name="Google Shape;682;p21"/>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Different content types need different publishing and retirement rules.</a:t>
            </a:r>
            <a:endParaRPr b="0" i="0" sz="1150" u="none" cap="none" strike="noStrike">
              <a:solidFill>
                <a:schemeClr val="dk1"/>
              </a:solidFill>
              <a:latin typeface="Arial"/>
              <a:ea typeface="Arial"/>
              <a:cs typeface="Arial"/>
              <a:sym typeface="Arial"/>
            </a:endParaRPr>
          </a:p>
        </p:txBody>
      </p:sp>
      <p:sp>
        <p:nvSpPr>
          <p:cNvPr id="683" name="Google Shape;683;p21"/>
          <p:cNvSpPr/>
          <p:nvPr/>
        </p:nvSpPr>
        <p:spPr>
          <a:xfrm>
            <a:off x="594360" y="1417320"/>
            <a:ext cx="10972800" cy="561703"/>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21"/>
          <p:cNvSpPr/>
          <p:nvPr/>
        </p:nvSpPr>
        <p:spPr>
          <a:xfrm>
            <a:off x="640080" y="1463040"/>
            <a:ext cx="3566160" cy="497695"/>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Lifecycle type</a:t>
            </a:r>
            <a:endParaRPr b="0" i="0" sz="850" u="none" cap="none" strike="noStrike">
              <a:solidFill>
                <a:schemeClr val="dk1"/>
              </a:solidFill>
              <a:latin typeface="Arial"/>
              <a:ea typeface="Arial"/>
              <a:cs typeface="Arial"/>
              <a:sym typeface="Arial"/>
            </a:endParaRPr>
          </a:p>
        </p:txBody>
      </p:sp>
      <p:sp>
        <p:nvSpPr>
          <p:cNvPr id="685" name="Google Shape;685;p21"/>
          <p:cNvSpPr/>
          <p:nvPr/>
        </p:nvSpPr>
        <p:spPr>
          <a:xfrm>
            <a:off x="4297680" y="1463040"/>
            <a:ext cx="3566160" cy="497695"/>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Examples</a:t>
            </a:r>
            <a:endParaRPr b="0" i="0" sz="850" u="none" cap="none" strike="noStrike">
              <a:solidFill>
                <a:schemeClr val="dk1"/>
              </a:solidFill>
              <a:latin typeface="Arial"/>
              <a:ea typeface="Arial"/>
              <a:cs typeface="Arial"/>
              <a:sym typeface="Arial"/>
            </a:endParaRPr>
          </a:p>
        </p:txBody>
      </p:sp>
      <p:sp>
        <p:nvSpPr>
          <p:cNvPr id="686" name="Google Shape;686;p21"/>
          <p:cNvSpPr/>
          <p:nvPr/>
        </p:nvSpPr>
        <p:spPr>
          <a:xfrm>
            <a:off x="7955280" y="1463040"/>
            <a:ext cx="3566160" cy="497695"/>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Governance rule</a:t>
            </a:r>
            <a:endParaRPr b="0" i="0" sz="850" u="none" cap="none" strike="noStrike">
              <a:solidFill>
                <a:schemeClr val="dk1"/>
              </a:solidFill>
              <a:latin typeface="Arial"/>
              <a:ea typeface="Arial"/>
              <a:cs typeface="Arial"/>
              <a:sym typeface="Arial"/>
            </a:endParaRPr>
          </a:p>
        </p:txBody>
      </p:sp>
      <p:sp>
        <p:nvSpPr>
          <p:cNvPr id="687" name="Google Shape;687;p21"/>
          <p:cNvSpPr/>
          <p:nvPr/>
        </p:nvSpPr>
        <p:spPr>
          <a:xfrm>
            <a:off x="594360" y="1979023"/>
            <a:ext cx="10972800" cy="561703"/>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8" name="Google Shape;688;p21"/>
          <p:cNvSpPr/>
          <p:nvPr/>
        </p:nvSpPr>
        <p:spPr>
          <a:xfrm>
            <a:off x="640080" y="2024743"/>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Evergreen</a:t>
            </a:r>
            <a:endParaRPr b="0" i="0" sz="810" u="none" cap="none" strike="noStrike">
              <a:solidFill>
                <a:schemeClr val="dk1"/>
              </a:solidFill>
              <a:latin typeface="Arial"/>
              <a:ea typeface="Arial"/>
              <a:cs typeface="Arial"/>
              <a:sym typeface="Arial"/>
            </a:endParaRPr>
          </a:p>
        </p:txBody>
      </p:sp>
      <p:sp>
        <p:nvSpPr>
          <p:cNvPr id="689" name="Google Shape;689;p21"/>
          <p:cNvSpPr/>
          <p:nvPr/>
        </p:nvSpPr>
        <p:spPr>
          <a:xfrm>
            <a:off x="4297680" y="2024743"/>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Academic programs, admissions, contact, research areas</a:t>
            </a:r>
            <a:endParaRPr b="0" i="0" sz="810" u="none" cap="none" strike="noStrike">
              <a:solidFill>
                <a:schemeClr val="dk1"/>
              </a:solidFill>
              <a:latin typeface="Arial"/>
              <a:ea typeface="Arial"/>
              <a:cs typeface="Arial"/>
              <a:sym typeface="Arial"/>
            </a:endParaRPr>
          </a:p>
        </p:txBody>
      </p:sp>
      <p:sp>
        <p:nvSpPr>
          <p:cNvPr id="690" name="Google Shape;690;p21"/>
          <p:cNvSpPr/>
          <p:nvPr/>
        </p:nvSpPr>
        <p:spPr>
          <a:xfrm>
            <a:off x="7955280" y="2024743"/>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Owner signoff; annual review; protected page list</a:t>
            </a:r>
            <a:endParaRPr b="0" i="0" sz="810" u="none" cap="none" strike="noStrike">
              <a:solidFill>
                <a:schemeClr val="dk1"/>
              </a:solidFill>
              <a:latin typeface="Arial"/>
              <a:ea typeface="Arial"/>
              <a:cs typeface="Arial"/>
              <a:sym typeface="Arial"/>
            </a:endParaRPr>
          </a:p>
        </p:txBody>
      </p:sp>
      <p:sp>
        <p:nvSpPr>
          <p:cNvPr id="691" name="Google Shape;691;p21"/>
          <p:cNvSpPr/>
          <p:nvPr/>
        </p:nvSpPr>
        <p:spPr>
          <a:xfrm>
            <a:off x="594360" y="2540726"/>
            <a:ext cx="10972800" cy="561703"/>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21"/>
          <p:cNvSpPr/>
          <p:nvPr/>
        </p:nvSpPr>
        <p:spPr>
          <a:xfrm>
            <a:off x="640080" y="2586446"/>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Transactional</a:t>
            </a:r>
            <a:endParaRPr b="0" i="0" sz="810" u="none" cap="none" strike="noStrike">
              <a:solidFill>
                <a:schemeClr val="dk1"/>
              </a:solidFill>
              <a:latin typeface="Arial"/>
              <a:ea typeface="Arial"/>
              <a:cs typeface="Arial"/>
              <a:sym typeface="Arial"/>
            </a:endParaRPr>
          </a:p>
        </p:txBody>
      </p:sp>
      <p:sp>
        <p:nvSpPr>
          <p:cNvPr id="693" name="Google Shape;693;p21"/>
          <p:cNvSpPr/>
          <p:nvPr/>
        </p:nvSpPr>
        <p:spPr>
          <a:xfrm>
            <a:off x="4297680" y="2586446"/>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Deadlines, funding, advising, forms</a:t>
            </a:r>
            <a:endParaRPr b="0" i="0" sz="810" u="none" cap="none" strike="noStrike">
              <a:solidFill>
                <a:schemeClr val="dk1"/>
              </a:solidFill>
              <a:latin typeface="Arial"/>
              <a:ea typeface="Arial"/>
              <a:cs typeface="Arial"/>
              <a:sym typeface="Arial"/>
            </a:endParaRPr>
          </a:p>
        </p:txBody>
      </p:sp>
      <p:sp>
        <p:nvSpPr>
          <p:cNvPr id="694" name="Google Shape;694;p21"/>
          <p:cNvSpPr/>
          <p:nvPr/>
        </p:nvSpPr>
        <p:spPr>
          <a:xfrm>
            <a:off x="7955280" y="2586446"/>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Semester/admissions-cycle review; link check before peak use</a:t>
            </a:r>
            <a:endParaRPr b="0" i="0" sz="810" u="none" cap="none" strike="noStrike">
              <a:solidFill>
                <a:schemeClr val="dk1"/>
              </a:solidFill>
              <a:latin typeface="Arial"/>
              <a:ea typeface="Arial"/>
              <a:cs typeface="Arial"/>
              <a:sym typeface="Arial"/>
            </a:endParaRPr>
          </a:p>
        </p:txBody>
      </p:sp>
      <p:sp>
        <p:nvSpPr>
          <p:cNvPr id="695" name="Google Shape;695;p21"/>
          <p:cNvSpPr/>
          <p:nvPr/>
        </p:nvSpPr>
        <p:spPr>
          <a:xfrm>
            <a:off x="594360" y="3102429"/>
            <a:ext cx="10972800" cy="561703"/>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21"/>
          <p:cNvSpPr/>
          <p:nvPr/>
        </p:nvSpPr>
        <p:spPr>
          <a:xfrm>
            <a:off x="640080" y="3148149"/>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Profile/data</a:t>
            </a:r>
            <a:endParaRPr b="0" i="0" sz="810" u="none" cap="none" strike="noStrike">
              <a:solidFill>
                <a:schemeClr val="dk1"/>
              </a:solidFill>
              <a:latin typeface="Arial"/>
              <a:ea typeface="Arial"/>
              <a:cs typeface="Arial"/>
              <a:sym typeface="Arial"/>
            </a:endParaRPr>
          </a:p>
        </p:txBody>
      </p:sp>
      <p:sp>
        <p:nvSpPr>
          <p:cNvPr id="697" name="Google Shape;697;p21"/>
          <p:cNvSpPr/>
          <p:nvPr/>
        </p:nvSpPr>
        <p:spPr>
          <a:xfrm>
            <a:off x="4297680" y="3148149"/>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Faculty, staff, board, courtesy appointments</a:t>
            </a:r>
            <a:endParaRPr b="0" i="0" sz="810" u="none" cap="none" strike="noStrike">
              <a:solidFill>
                <a:schemeClr val="dk1"/>
              </a:solidFill>
              <a:latin typeface="Arial"/>
              <a:ea typeface="Arial"/>
              <a:cs typeface="Arial"/>
              <a:sym typeface="Arial"/>
            </a:endParaRPr>
          </a:p>
        </p:txBody>
      </p:sp>
      <p:sp>
        <p:nvSpPr>
          <p:cNvPr id="698" name="Google Shape;698;p21"/>
          <p:cNvSpPr/>
          <p:nvPr/>
        </p:nvSpPr>
        <p:spPr>
          <a:xfrm>
            <a:off x="7955280" y="3148149"/>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System of record; semester review; update on role change</a:t>
            </a:r>
            <a:endParaRPr b="0" i="0" sz="810" u="none" cap="none" strike="noStrike">
              <a:solidFill>
                <a:schemeClr val="dk1"/>
              </a:solidFill>
              <a:latin typeface="Arial"/>
              <a:ea typeface="Arial"/>
              <a:cs typeface="Arial"/>
              <a:sym typeface="Arial"/>
            </a:endParaRPr>
          </a:p>
        </p:txBody>
      </p:sp>
      <p:sp>
        <p:nvSpPr>
          <p:cNvPr id="699" name="Google Shape;699;p21"/>
          <p:cNvSpPr/>
          <p:nvPr/>
        </p:nvSpPr>
        <p:spPr>
          <a:xfrm>
            <a:off x="594360" y="3664131"/>
            <a:ext cx="10972800" cy="561703"/>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21"/>
          <p:cNvSpPr/>
          <p:nvPr/>
        </p:nvSpPr>
        <p:spPr>
          <a:xfrm>
            <a:off x="640080" y="3709851"/>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Campaign</a:t>
            </a:r>
            <a:endParaRPr b="0" i="0" sz="810" u="none" cap="none" strike="noStrike">
              <a:solidFill>
                <a:schemeClr val="dk1"/>
              </a:solidFill>
              <a:latin typeface="Arial"/>
              <a:ea typeface="Arial"/>
              <a:cs typeface="Arial"/>
              <a:sym typeface="Arial"/>
            </a:endParaRPr>
          </a:p>
        </p:txBody>
      </p:sp>
      <p:sp>
        <p:nvSpPr>
          <p:cNvPr id="701" name="Google Shape;701;p21"/>
          <p:cNvSpPr/>
          <p:nvPr/>
        </p:nvSpPr>
        <p:spPr>
          <a:xfrm>
            <a:off x="4297680" y="3709851"/>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AI minor launch, Future CS landing pages</a:t>
            </a:r>
            <a:endParaRPr b="0" i="0" sz="810" u="none" cap="none" strike="noStrike">
              <a:solidFill>
                <a:schemeClr val="dk1"/>
              </a:solidFill>
              <a:latin typeface="Arial"/>
              <a:ea typeface="Arial"/>
              <a:cs typeface="Arial"/>
              <a:sym typeface="Arial"/>
            </a:endParaRPr>
          </a:p>
        </p:txBody>
      </p:sp>
      <p:sp>
        <p:nvSpPr>
          <p:cNvPr id="702" name="Google Shape;702;p21"/>
          <p:cNvSpPr/>
          <p:nvPr/>
        </p:nvSpPr>
        <p:spPr>
          <a:xfrm>
            <a:off x="7955280" y="3709851"/>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Expiration date; campaign archive or merge decision</a:t>
            </a:r>
            <a:endParaRPr b="0" i="0" sz="810" u="none" cap="none" strike="noStrike">
              <a:solidFill>
                <a:schemeClr val="dk1"/>
              </a:solidFill>
              <a:latin typeface="Arial"/>
              <a:ea typeface="Arial"/>
              <a:cs typeface="Arial"/>
              <a:sym typeface="Arial"/>
            </a:endParaRPr>
          </a:p>
        </p:txBody>
      </p:sp>
      <p:sp>
        <p:nvSpPr>
          <p:cNvPr id="703" name="Google Shape;703;p21"/>
          <p:cNvSpPr/>
          <p:nvPr/>
        </p:nvSpPr>
        <p:spPr>
          <a:xfrm>
            <a:off x="594360" y="4225834"/>
            <a:ext cx="10972800" cy="561703"/>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21"/>
          <p:cNvSpPr/>
          <p:nvPr/>
        </p:nvSpPr>
        <p:spPr>
          <a:xfrm>
            <a:off x="640080" y="4271554"/>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Event/archive</a:t>
            </a:r>
            <a:endParaRPr b="0" i="0" sz="810" u="none" cap="none" strike="noStrike">
              <a:solidFill>
                <a:schemeClr val="dk1"/>
              </a:solidFill>
              <a:latin typeface="Arial"/>
              <a:ea typeface="Arial"/>
              <a:cs typeface="Arial"/>
              <a:sym typeface="Arial"/>
            </a:endParaRPr>
          </a:p>
        </p:txBody>
      </p:sp>
      <p:sp>
        <p:nvSpPr>
          <p:cNvPr id="705" name="Google Shape;705;p21"/>
          <p:cNvSpPr/>
          <p:nvPr/>
        </p:nvSpPr>
        <p:spPr>
          <a:xfrm>
            <a:off x="4297680" y="4271554"/>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Seminars, alumni events, old profiles</a:t>
            </a:r>
            <a:endParaRPr b="0" i="0" sz="810" u="none" cap="none" strike="noStrike">
              <a:solidFill>
                <a:schemeClr val="dk1"/>
              </a:solidFill>
              <a:latin typeface="Arial"/>
              <a:ea typeface="Arial"/>
              <a:cs typeface="Arial"/>
              <a:sym typeface="Arial"/>
            </a:endParaRPr>
          </a:p>
        </p:txBody>
      </p:sp>
      <p:sp>
        <p:nvSpPr>
          <p:cNvPr id="706" name="Google Shape;706;p21"/>
          <p:cNvSpPr/>
          <p:nvPr/>
        </p:nvSpPr>
        <p:spPr>
          <a:xfrm>
            <a:off x="7955280" y="4271554"/>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Archive template; date display; noindex or redirect rule</a:t>
            </a:r>
            <a:endParaRPr b="0" i="0" sz="810" u="none" cap="none" strike="noStrike">
              <a:solidFill>
                <a:schemeClr val="dk1"/>
              </a:solidFill>
              <a:latin typeface="Arial"/>
              <a:ea typeface="Arial"/>
              <a:cs typeface="Arial"/>
              <a:sym typeface="Arial"/>
            </a:endParaRPr>
          </a:p>
        </p:txBody>
      </p:sp>
      <p:sp>
        <p:nvSpPr>
          <p:cNvPr id="707" name="Google Shape;707;p21"/>
          <p:cNvSpPr/>
          <p:nvPr/>
        </p:nvSpPr>
        <p:spPr>
          <a:xfrm>
            <a:off x="594360" y="4787537"/>
            <a:ext cx="10972800" cy="561703"/>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8" name="Google Shape;708;p21"/>
          <p:cNvSpPr/>
          <p:nvPr/>
        </p:nvSpPr>
        <p:spPr>
          <a:xfrm>
            <a:off x="640080" y="4833257"/>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System</a:t>
            </a:r>
            <a:endParaRPr b="0" i="0" sz="810" u="none" cap="none" strike="noStrike">
              <a:solidFill>
                <a:schemeClr val="dk1"/>
              </a:solidFill>
              <a:latin typeface="Arial"/>
              <a:ea typeface="Arial"/>
              <a:cs typeface="Arial"/>
              <a:sym typeface="Arial"/>
            </a:endParaRPr>
          </a:p>
        </p:txBody>
      </p:sp>
      <p:sp>
        <p:nvSpPr>
          <p:cNvPr id="709" name="Google Shape;709;p21"/>
          <p:cNvSpPr/>
          <p:nvPr/>
        </p:nvSpPr>
        <p:spPr>
          <a:xfrm>
            <a:off x="4297680" y="4833257"/>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Tags, generated paths, unpublished sections</a:t>
            </a:r>
            <a:endParaRPr b="0" i="0" sz="810" u="none" cap="none" strike="noStrike">
              <a:solidFill>
                <a:schemeClr val="dk1"/>
              </a:solidFill>
              <a:latin typeface="Arial"/>
              <a:ea typeface="Arial"/>
              <a:cs typeface="Arial"/>
              <a:sym typeface="Arial"/>
            </a:endParaRPr>
          </a:p>
        </p:txBody>
      </p:sp>
      <p:sp>
        <p:nvSpPr>
          <p:cNvPr id="710" name="Google Shape;710;p21"/>
          <p:cNvSpPr/>
          <p:nvPr/>
        </p:nvSpPr>
        <p:spPr>
          <a:xfrm>
            <a:off x="7955280" y="4833257"/>
            <a:ext cx="3566160" cy="48855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CMS owner; no public nav unless deliberately designed</a:t>
            </a:r>
            <a:endParaRPr b="0" i="0" sz="810" u="none" cap="none" strike="noStrike">
              <a:solidFill>
                <a:schemeClr val="dk1"/>
              </a:solidFill>
              <a:latin typeface="Arial"/>
              <a:ea typeface="Arial"/>
              <a:cs typeface="Arial"/>
              <a:sym typeface="Arial"/>
            </a:endParaRPr>
          </a:p>
        </p:txBody>
      </p:sp>
      <p:sp>
        <p:nvSpPr>
          <p:cNvPr id="711" name="Google Shape;711;p21"/>
          <p:cNvSpPr/>
          <p:nvPr/>
        </p:nvSpPr>
        <p:spPr>
          <a:xfrm>
            <a:off x="777240" y="5577840"/>
            <a:ext cx="10424160" cy="502920"/>
          </a:xfrm>
          <a:prstGeom prst="roundRect">
            <a:avLst>
              <a:gd fmla="val 14545" name="adj"/>
            </a:avLst>
          </a:prstGeom>
          <a:solidFill>
            <a:srgbClr val="FFFFFF"/>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Operational standard</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No new page should launch without: owner, purpose, target audience, review date, metadata, accessibility check, and retirement rule.</a:t>
            </a:r>
            <a:endParaRPr b="0" i="0" sz="1150" u="none" cap="none" strike="noStrike">
              <a:solidFill>
                <a:schemeClr val="dk1"/>
              </a:solidFill>
              <a:latin typeface="Arial"/>
              <a:ea typeface="Arial"/>
              <a:cs typeface="Arial"/>
              <a:sym typeface="Arial"/>
            </a:endParaRPr>
          </a:p>
        </p:txBody>
      </p:sp>
      <p:sp>
        <p:nvSpPr>
          <p:cNvPr id="712" name="Google Shape;712;p21"/>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713" name="Google Shape;713;p21"/>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21</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718" name="Shape 718"/>
        <p:cNvGrpSpPr/>
        <p:nvPr/>
      </p:nvGrpSpPr>
      <p:grpSpPr>
        <a:xfrm>
          <a:off x="0" y="0"/>
          <a:ext cx="0" cy="0"/>
          <a:chOff x="0" y="0"/>
          <a:chExt cx="0" cy="0"/>
        </a:xfrm>
      </p:grpSpPr>
      <p:sp>
        <p:nvSpPr>
          <p:cNvPr id="719" name="Google Shape;719;p22"/>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0" name="Google Shape;720;p22"/>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22"/>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Redesign priorities and sequencing</a:t>
            </a:r>
            <a:endParaRPr b="0" i="0" sz="2600" u="none" cap="none" strike="noStrike">
              <a:solidFill>
                <a:schemeClr val="dk1"/>
              </a:solidFill>
              <a:latin typeface="Arial"/>
              <a:ea typeface="Arial"/>
              <a:cs typeface="Arial"/>
              <a:sym typeface="Arial"/>
            </a:endParaRPr>
          </a:p>
        </p:txBody>
      </p:sp>
      <p:sp>
        <p:nvSpPr>
          <p:cNvPr id="722" name="Google Shape;722;p22"/>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Fix the governance foundation before visual redesign locks the structure.</a:t>
            </a:r>
            <a:endParaRPr b="0" i="0" sz="1150" u="none" cap="none" strike="noStrike">
              <a:solidFill>
                <a:schemeClr val="dk1"/>
              </a:solidFill>
              <a:latin typeface="Arial"/>
              <a:ea typeface="Arial"/>
              <a:cs typeface="Arial"/>
              <a:sym typeface="Arial"/>
            </a:endParaRPr>
          </a:p>
        </p:txBody>
      </p:sp>
      <p:sp>
        <p:nvSpPr>
          <p:cNvPr id="723" name="Google Shape;723;p22"/>
          <p:cNvSpPr/>
          <p:nvPr/>
        </p:nvSpPr>
        <p:spPr>
          <a:xfrm>
            <a:off x="685800" y="1600200"/>
            <a:ext cx="2286000" cy="822960"/>
          </a:xfrm>
          <a:prstGeom prst="roundRect">
            <a:avLst>
              <a:gd fmla="val 8889"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0–30 days</a:t>
            </a:r>
            <a:endParaRPr b="0" i="0" sz="13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Stabilize</a:t>
            </a:r>
            <a:endParaRPr b="0" i="0" sz="1300" u="none" cap="none" strike="noStrike">
              <a:solidFill>
                <a:schemeClr val="dk1"/>
              </a:solidFill>
              <a:latin typeface="Arial"/>
              <a:ea typeface="Arial"/>
              <a:cs typeface="Arial"/>
              <a:sym typeface="Arial"/>
            </a:endParaRPr>
          </a:p>
        </p:txBody>
      </p:sp>
      <p:sp>
        <p:nvSpPr>
          <p:cNvPr id="724" name="Google Shape;724;p22"/>
          <p:cNvSpPr/>
          <p:nvPr/>
        </p:nvSpPr>
        <p:spPr>
          <a:xfrm>
            <a:off x="3611880" y="1600200"/>
            <a:ext cx="2286000" cy="822960"/>
          </a:xfrm>
          <a:prstGeom prst="roundRect">
            <a:avLst>
              <a:gd fmla="val 8889" name="adj"/>
            </a:avLst>
          </a:prstGeom>
          <a:solidFill>
            <a:srgbClr val="FFFFFF"/>
          </a:solidFill>
          <a:ln cap="flat" cmpd="sng" w="15225">
            <a:solidFill>
              <a:srgbClr val="E5720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31–90 days</a:t>
            </a:r>
            <a:endParaRPr b="0" i="0" sz="13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Restructure</a:t>
            </a:r>
            <a:endParaRPr b="0" i="0" sz="1300" u="none" cap="none" strike="noStrike">
              <a:solidFill>
                <a:schemeClr val="dk1"/>
              </a:solidFill>
              <a:latin typeface="Arial"/>
              <a:ea typeface="Arial"/>
              <a:cs typeface="Arial"/>
              <a:sym typeface="Arial"/>
            </a:endParaRPr>
          </a:p>
        </p:txBody>
      </p:sp>
      <p:sp>
        <p:nvSpPr>
          <p:cNvPr id="725" name="Google Shape;725;p22"/>
          <p:cNvSpPr/>
          <p:nvPr/>
        </p:nvSpPr>
        <p:spPr>
          <a:xfrm>
            <a:off x="6537960" y="1600200"/>
            <a:ext cx="2286000" cy="822960"/>
          </a:xfrm>
          <a:prstGeom prst="roundRect">
            <a:avLst>
              <a:gd fmla="val 8889"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3–6 months</a:t>
            </a:r>
            <a:endParaRPr b="0" i="0" sz="13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Migrate</a:t>
            </a:r>
            <a:endParaRPr b="0" i="0" sz="1300" u="none" cap="none" strike="noStrike">
              <a:solidFill>
                <a:schemeClr val="dk1"/>
              </a:solidFill>
              <a:latin typeface="Arial"/>
              <a:ea typeface="Arial"/>
              <a:cs typeface="Arial"/>
              <a:sym typeface="Arial"/>
            </a:endParaRPr>
          </a:p>
        </p:txBody>
      </p:sp>
      <p:sp>
        <p:nvSpPr>
          <p:cNvPr id="726" name="Google Shape;726;p22"/>
          <p:cNvSpPr/>
          <p:nvPr/>
        </p:nvSpPr>
        <p:spPr>
          <a:xfrm>
            <a:off x="9464040" y="1600200"/>
            <a:ext cx="2286000" cy="822960"/>
          </a:xfrm>
          <a:prstGeom prst="roundRect">
            <a:avLst>
              <a:gd fmla="val 8889" name="adj"/>
            </a:avLst>
          </a:prstGeom>
          <a:solidFill>
            <a:srgbClr val="FFFFFF"/>
          </a:solidFill>
          <a:ln cap="flat" cmpd="sng" w="15225">
            <a:solidFill>
              <a:srgbClr val="E5720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6–12 months</a:t>
            </a:r>
            <a:endParaRPr b="0" i="0" sz="13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Govern</a:t>
            </a:r>
            <a:endParaRPr b="0" i="0" sz="1300" u="none" cap="none" strike="noStrike">
              <a:solidFill>
                <a:schemeClr val="dk1"/>
              </a:solidFill>
              <a:latin typeface="Arial"/>
              <a:ea typeface="Arial"/>
              <a:cs typeface="Arial"/>
              <a:sym typeface="Arial"/>
            </a:endParaRPr>
          </a:p>
        </p:txBody>
      </p:sp>
      <p:cxnSp>
        <p:nvCxnSpPr>
          <p:cNvPr id="727" name="Google Shape;727;p22"/>
          <p:cNvCxnSpPr/>
          <p:nvPr/>
        </p:nvCxnSpPr>
        <p:spPr>
          <a:xfrm>
            <a:off x="2971800" y="2011680"/>
            <a:ext cx="640080" cy="0"/>
          </a:xfrm>
          <a:prstGeom prst="straightConnector1">
            <a:avLst/>
          </a:prstGeom>
          <a:noFill/>
          <a:ln cap="flat" cmpd="sng" w="17775">
            <a:solidFill>
              <a:srgbClr val="56616B"/>
            </a:solidFill>
            <a:prstDash val="solid"/>
            <a:round/>
            <a:headEnd len="sm" w="sm" type="none"/>
            <a:tailEnd len="med" w="med" type="triangle"/>
          </a:ln>
        </p:spPr>
      </p:cxnSp>
      <p:cxnSp>
        <p:nvCxnSpPr>
          <p:cNvPr id="728" name="Google Shape;728;p22"/>
          <p:cNvCxnSpPr/>
          <p:nvPr/>
        </p:nvCxnSpPr>
        <p:spPr>
          <a:xfrm>
            <a:off x="5897880" y="2011680"/>
            <a:ext cx="640080" cy="0"/>
          </a:xfrm>
          <a:prstGeom prst="straightConnector1">
            <a:avLst/>
          </a:prstGeom>
          <a:noFill/>
          <a:ln cap="flat" cmpd="sng" w="17775">
            <a:solidFill>
              <a:srgbClr val="56616B"/>
            </a:solidFill>
            <a:prstDash val="solid"/>
            <a:round/>
            <a:headEnd len="sm" w="sm" type="none"/>
            <a:tailEnd len="med" w="med" type="triangle"/>
          </a:ln>
        </p:spPr>
      </p:cxnSp>
      <p:cxnSp>
        <p:nvCxnSpPr>
          <p:cNvPr id="729" name="Google Shape;729;p22"/>
          <p:cNvCxnSpPr/>
          <p:nvPr/>
        </p:nvCxnSpPr>
        <p:spPr>
          <a:xfrm>
            <a:off x="8823960" y="2011680"/>
            <a:ext cx="640080" cy="0"/>
          </a:xfrm>
          <a:prstGeom prst="straightConnector1">
            <a:avLst/>
          </a:prstGeom>
          <a:noFill/>
          <a:ln cap="flat" cmpd="sng" w="17775">
            <a:solidFill>
              <a:srgbClr val="56616B"/>
            </a:solidFill>
            <a:prstDash val="solid"/>
            <a:round/>
            <a:headEnd len="sm" w="sm" type="none"/>
            <a:tailEnd len="med" w="med" type="triangle"/>
          </a:ln>
        </p:spPr>
      </p:cxnSp>
      <p:sp>
        <p:nvSpPr>
          <p:cNvPr id="730" name="Google Shape;730;p22"/>
          <p:cNvSpPr/>
          <p:nvPr/>
        </p:nvSpPr>
        <p:spPr>
          <a:xfrm>
            <a:off x="777240" y="3154680"/>
            <a:ext cx="10561320" cy="320040"/>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p22"/>
          <p:cNvSpPr/>
          <p:nvPr/>
        </p:nvSpPr>
        <p:spPr>
          <a:xfrm>
            <a:off x="822960" y="3200400"/>
            <a:ext cx="51892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Phase</a:t>
            </a:r>
            <a:endParaRPr b="0" i="0" sz="850" u="none" cap="none" strike="noStrike">
              <a:solidFill>
                <a:schemeClr val="dk1"/>
              </a:solidFill>
              <a:latin typeface="Arial"/>
              <a:ea typeface="Arial"/>
              <a:cs typeface="Arial"/>
              <a:sym typeface="Arial"/>
            </a:endParaRPr>
          </a:p>
        </p:txBody>
      </p:sp>
      <p:sp>
        <p:nvSpPr>
          <p:cNvPr id="732" name="Google Shape;732;p22"/>
          <p:cNvSpPr/>
          <p:nvPr/>
        </p:nvSpPr>
        <p:spPr>
          <a:xfrm>
            <a:off x="6103620" y="3200400"/>
            <a:ext cx="51892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Priority work</a:t>
            </a:r>
            <a:endParaRPr b="0" i="0" sz="850" u="none" cap="none" strike="noStrike">
              <a:solidFill>
                <a:schemeClr val="dk1"/>
              </a:solidFill>
              <a:latin typeface="Arial"/>
              <a:ea typeface="Arial"/>
              <a:cs typeface="Arial"/>
              <a:sym typeface="Arial"/>
            </a:endParaRPr>
          </a:p>
        </p:txBody>
      </p:sp>
      <p:sp>
        <p:nvSpPr>
          <p:cNvPr id="733" name="Google Shape;733;p22"/>
          <p:cNvSpPr/>
          <p:nvPr/>
        </p:nvSpPr>
        <p:spPr>
          <a:xfrm>
            <a:off x="777240" y="3474720"/>
            <a:ext cx="10561320" cy="320040"/>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22"/>
          <p:cNvSpPr/>
          <p:nvPr/>
        </p:nvSpPr>
        <p:spPr>
          <a:xfrm>
            <a:off x="822960" y="3520440"/>
            <a:ext cx="5189220" cy="2468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0–30 days</a:t>
            </a:r>
            <a:endParaRPr b="0" i="0" sz="810" u="none" cap="none" strike="noStrike">
              <a:solidFill>
                <a:schemeClr val="dk1"/>
              </a:solidFill>
              <a:latin typeface="Arial"/>
              <a:ea typeface="Arial"/>
              <a:cs typeface="Arial"/>
              <a:sym typeface="Arial"/>
            </a:endParaRPr>
          </a:p>
        </p:txBody>
      </p:sp>
      <p:sp>
        <p:nvSpPr>
          <p:cNvPr id="735" name="Google Shape;735;p22"/>
          <p:cNvSpPr/>
          <p:nvPr/>
        </p:nvSpPr>
        <p:spPr>
          <a:xfrm>
            <a:off x="6103620" y="3520440"/>
            <a:ext cx="5189220" cy="2468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Fix 137-link seminar page, handbook/advising links, remove exposed unpublished item, owner list</a:t>
            </a:r>
            <a:endParaRPr b="0" i="0" sz="810" u="none" cap="none" strike="noStrike">
              <a:solidFill>
                <a:schemeClr val="dk1"/>
              </a:solidFill>
              <a:latin typeface="Arial"/>
              <a:ea typeface="Arial"/>
              <a:cs typeface="Arial"/>
              <a:sym typeface="Arial"/>
            </a:endParaRPr>
          </a:p>
        </p:txBody>
      </p:sp>
      <p:sp>
        <p:nvSpPr>
          <p:cNvPr id="736" name="Google Shape;736;p22"/>
          <p:cNvSpPr/>
          <p:nvPr/>
        </p:nvSpPr>
        <p:spPr>
          <a:xfrm>
            <a:off x="777240" y="3794760"/>
            <a:ext cx="10561320" cy="320040"/>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22"/>
          <p:cNvSpPr/>
          <p:nvPr/>
        </p:nvSpPr>
        <p:spPr>
          <a:xfrm>
            <a:off x="822960" y="3840480"/>
            <a:ext cx="5189220" cy="2468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31–90 days</a:t>
            </a:r>
            <a:endParaRPr b="0" i="0" sz="810" u="none" cap="none" strike="noStrike">
              <a:solidFill>
                <a:schemeClr val="dk1"/>
              </a:solidFill>
              <a:latin typeface="Arial"/>
              <a:ea typeface="Arial"/>
              <a:cs typeface="Arial"/>
              <a:sym typeface="Arial"/>
            </a:endParaRPr>
          </a:p>
        </p:txBody>
      </p:sp>
      <p:sp>
        <p:nvSpPr>
          <p:cNvPr id="738" name="Google Shape;738;p22"/>
          <p:cNvSpPr/>
          <p:nvPr/>
        </p:nvSpPr>
        <p:spPr>
          <a:xfrm>
            <a:off x="6103620" y="3840480"/>
            <a:ext cx="5189220" cy="2468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Approve future IA, protected page list, duplicate merges, page decision matrix</a:t>
            </a:r>
            <a:endParaRPr b="0" i="0" sz="810" u="none" cap="none" strike="noStrike">
              <a:solidFill>
                <a:schemeClr val="dk1"/>
              </a:solidFill>
              <a:latin typeface="Arial"/>
              <a:ea typeface="Arial"/>
              <a:cs typeface="Arial"/>
              <a:sym typeface="Arial"/>
            </a:endParaRPr>
          </a:p>
        </p:txBody>
      </p:sp>
      <p:sp>
        <p:nvSpPr>
          <p:cNvPr id="739" name="Google Shape;739;p22"/>
          <p:cNvSpPr/>
          <p:nvPr/>
        </p:nvSpPr>
        <p:spPr>
          <a:xfrm>
            <a:off x="777240" y="4114800"/>
            <a:ext cx="10561320" cy="320040"/>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22"/>
          <p:cNvSpPr/>
          <p:nvPr/>
        </p:nvSpPr>
        <p:spPr>
          <a:xfrm>
            <a:off x="822960" y="4160520"/>
            <a:ext cx="5189220" cy="2468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3–6 months</a:t>
            </a:r>
            <a:endParaRPr b="0" i="0" sz="810" u="none" cap="none" strike="noStrike">
              <a:solidFill>
                <a:schemeClr val="dk1"/>
              </a:solidFill>
              <a:latin typeface="Arial"/>
              <a:ea typeface="Arial"/>
              <a:cs typeface="Arial"/>
              <a:sym typeface="Arial"/>
            </a:endParaRPr>
          </a:p>
        </p:txBody>
      </p:sp>
      <p:sp>
        <p:nvSpPr>
          <p:cNvPr id="741" name="Google Shape;741;p22"/>
          <p:cNvSpPr/>
          <p:nvPr/>
        </p:nvSpPr>
        <p:spPr>
          <a:xfrm>
            <a:off x="6103620" y="4160520"/>
            <a:ext cx="5189220" cy="2468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Rewrite academic hubs, research taxonomy, People governance, redirects</a:t>
            </a:r>
            <a:endParaRPr b="0" i="0" sz="810" u="none" cap="none" strike="noStrike">
              <a:solidFill>
                <a:schemeClr val="dk1"/>
              </a:solidFill>
              <a:latin typeface="Arial"/>
              <a:ea typeface="Arial"/>
              <a:cs typeface="Arial"/>
              <a:sym typeface="Arial"/>
            </a:endParaRPr>
          </a:p>
        </p:txBody>
      </p:sp>
      <p:sp>
        <p:nvSpPr>
          <p:cNvPr id="742" name="Google Shape;742;p22"/>
          <p:cNvSpPr/>
          <p:nvPr/>
        </p:nvSpPr>
        <p:spPr>
          <a:xfrm>
            <a:off x="777240" y="4434840"/>
            <a:ext cx="10561320" cy="320040"/>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22"/>
          <p:cNvSpPr/>
          <p:nvPr/>
        </p:nvSpPr>
        <p:spPr>
          <a:xfrm>
            <a:off x="822960" y="4480560"/>
            <a:ext cx="5189220" cy="2468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6–12 months</a:t>
            </a:r>
            <a:endParaRPr b="0" i="0" sz="810" u="none" cap="none" strike="noStrike">
              <a:solidFill>
                <a:schemeClr val="dk1"/>
              </a:solidFill>
              <a:latin typeface="Arial"/>
              <a:ea typeface="Arial"/>
              <a:cs typeface="Arial"/>
              <a:sym typeface="Arial"/>
            </a:endParaRPr>
          </a:p>
        </p:txBody>
      </p:sp>
      <p:sp>
        <p:nvSpPr>
          <p:cNvPr id="744" name="Google Shape;744;p22"/>
          <p:cNvSpPr/>
          <p:nvPr/>
        </p:nvSpPr>
        <p:spPr>
          <a:xfrm>
            <a:off x="6103620" y="4480560"/>
            <a:ext cx="5189220" cy="2468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Quarterly health dashboard, annual review calendar, archive/noindex policy</a:t>
            </a:r>
            <a:endParaRPr b="0" i="0" sz="810" u="none" cap="none" strike="noStrike">
              <a:solidFill>
                <a:schemeClr val="dk1"/>
              </a:solidFill>
              <a:latin typeface="Arial"/>
              <a:ea typeface="Arial"/>
              <a:cs typeface="Arial"/>
              <a:sym typeface="Arial"/>
            </a:endParaRPr>
          </a:p>
        </p:txBody>
      </p:sp>
      <p:sp>
        <p:nvSpPr>
          <p:cNvPr id="745" name="Google Shape;745;p22"/>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746" name="Google Shape;746;p22"/>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22</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751" name="Shape 751"/>
        <p:cNvGrpSpPr/>
        <p:nvPr/>
      </p:nvGrpSpPr>
      <p:grpSpPr>
        <a:xfrm>
          <a:off x="0" y="0"/>
          <a:ext cx="0" cy="0"/>
          <a:chOff x="0" y="0"/>
          <a:chExt cx="0" cy="0"/>
        </a:xfrm>
      </p:grpSpPr>
      <p:sp>
        <p:nvSpPr>
          <p:cNvPr id="752" name="Google Shape;752;p23"/>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3" name="Google Shape;753;p23"/>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4" name="Google Shape;754;p23"/>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Migration decision matrix</a:t>
            </a:r>
            <a:endParaRPr b="0" i="0" sz="2600" u="none" cap="none" strike="noStrike">
              <a:solidFill>
                <a:schemeClr val="dk1"/>
              </a:solidFill>
              <a:latin typeface="Arial"/>
              <a:ea typeface="Arial"/>
              <a:cs typeface="Arial"/>
              <a:sym typeface="Arial"/>
            </a:endParaRPr>
          </a:p>
        </p:txBody>
      </p:sp>
      <p:sp>
        <p:nvSpPr>
          <p:cNvPr id="755" name="Google Shape;755;p23"/>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Do not migrate the inventory; migrate decisions.</a:t>
            </a:r>
            <a:endParaRPr b="0" i="0" sz="1150" u="none" cap="none" strike="noStrike">
              <a:solidFill>
                <a:schemeClr val="dk1"/>
              </a:solidFill>
              <a:latin typeface="Arial"/>
              <a:ea typeface="Arial"/>
              <a:cs typeface="Arial"/>
              <a:sym typeface="Arial"/>
            </a:endParaRPr>
          </a:p>
        </p:txBody>
      </p:sp>
      <p:sp>
        <p:nvSpPr>
          <p:cNvPr id="756" name="Google Shape;756;p23"/>
          <p:cNvSpPr/>
          <p:nvPr/>
        </p:nvSpPr>
        <p:spPr>
          <a:xfrm>
            <a:off x="685800" y="1371600"/>
            <a:ext cx="10972800" cy="568234"/>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7" name="Google Shape;757;p23"/>
          <p:cNvSpPr/>
          <p:nvPr/>
        </p:nvSpPr>
        <p:spPr>
          <a:xfrm>
            <a:off x="731520" y="1417320"/>
            <a:ext cx="3566160" cy="50422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Decision</a:t>
            </a:r>
            <a:endParaRPr b="0" i="0" sz="850" u="none" cap="none" strike="noStrike">
              <a:solidFill>
                <a:schemeClr val="dk1"/>
              </a:solidFill>
              <a:latin typeface="Arial"/>
              <a:ea typeface="Arial"/>
              <a:cs typeface="Arial"/>
              <a:sym typeface="Arial"/>
            </a:endParaRPr>
          </a:p>
        </p:txBody>
      </p:sp>
      <p:sp>
        <p:nvSpPr>
          <p:cNvPr id="758" name="Google Shape;758;p23"/>
          <p:cNvSpPr/>
          <p:nvPr/>
        </p:nvSpPr>
        <p:spPr>
          <a:xfrm>
            <a:off x="4389120" y="1417320"/>
            <a:ext cx="3566160" cy="50422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Criteria</a:t>
            </a:r>
            <a:endParaRPr b="0" i="0" sz="850" u="none" cap="none" strike="noStrike">
              <a:solidFill>
                <a:schemeClr val="dk1"/>
              </a:solidFill>
              <a:latin typeface="Arial"/>
              <a:ea typeface="Arial"/>
              <a:cs typeface="Arial"/>
              <a:sym typeface="Arial"/>
            </a:endParaRPr>
          </a:p>
        </p:txBody>
      </p:sp>
      <p:sp>
        <p:nvSpPr>
          <p:cNvPr id="759" name="Google Shape;759;p23"/>
          <p:cNvSpPr/>
          <p:nvPr/>
        </p:nvSpPr>
        <p:spPr>
          <a:xfrm>
            <a:off x="8046720" y="1417320"/>
            <a:ext cx="3566160" cy="50422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Examples</a:t>
            </a:r>
            <a:endParaRPr b="0" i="0" sz="850" u="none" cap="none" strike="noStrike">
              <a:solidFill>
                <a:schemeClr val="dk1"/>
              </a:solidFill>
              <a:latin typeface="Arial"/>
              <a:ea typeface="Arial"/>
              <a:cs typeface="Arial"/>
              <a:sym typeface="Arial"/>
            </a:endParaRPr>
          </a:p>
        </p:txBody>
      </p:sp>
      <p:sp>
        <p:nvSpPr>
          <p:cNvPr id="760" name="Google Shape;760;p23"/>
          <p:cNvSpPr/>
          <p:nvPr/>
        </p:nvSpPr>
        <p:spPr>
          <a:xfrm>
            <a:off x="685800" y="1939834"/>
            <a:ext cx="10972800" cy="568234"/>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23"/>
          <p:cNvSpPr/>
          <p:nvPr/>
        </p:nvSpPr>
        <p:spPr>
          <a:xfrm>
            <a:off x="731520" y="1985554"/>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Keep</a:t>
            </a:r>
            <a:endParaRPr b="0" i="0" sz="810" u="none" cap="none" strike="noStrike">
              <a:solidFill>
                <a:schemeClr val="dk1"/>
              </a:solidFill>
              <a:latin typeface="Arial"/>
              <a:ea typeface="Arial"/>
              <a:cs typeface="Arial"/>
              <a:sym typeface="Arial"/>
            </a:endParaRPr>
          </a:p>
        </p:txBody>
      </p:sp>
      <p:sp>
        <p:nvSpPr>
          <p:cNvPr id="762" name="Google Shape;762;p23"/>
          <p:cNvSpPr/>
          <p:nvPr/>
        </p:nvSpPr>
        <p:spPr>
          <a:xfrm>
            <a:off x="4389120" y="1985554"/>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Current, high-value, accurate, owned</a:t>
            </a:r>
            <a:endParaRPr b="0" i="0" sz="810" u="none" cap="none" strike="noStrike">
              <a:solidFill>
                <a:schemeClr val="dk1"/>
              </a:solidFill>
              <a:latin typeface="Arial"/>
              <a:ea typeface="Arial"/>
              <a:cs typeface="Arial"/>
              <a:sym typeface="Arial"/>
            </a:endParaRPr>
          </a:p>
        </p:txBody>
      </p:sp>
      <p:sp>
        <p:nvSpPr>
          <p:cNvPr id="763" name="Google Shape;763;p23"/>
          <p:cNvSpPr/>
          <p:nvPr/>
        </p:nvSpPr>
        <p:spPr>
          <a:xfrm>
            <a:off x="8046720" y="1985554"/>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Home, program landings, current contacts</a:t>
            </a:r>
            <a:endParaRPr b="0" i="0" sz="810" u="none" cap="none" strike="noStrike">
              <a:solidFill>
                <a:schemeClr val="dk1"/>
              </a:solidFill>
              <a:latin typeface="Arial"/>
              <a:ea typeface="Arial"/>
              <a:cs typeface="Arial"/>
              <a:sym typeface="Arial"/>
            </a:endParaRPr>
          </a:p>
        </p:txBody>
      </p:sp>
      <p:sp>
        <p:nvSpPr>
          <p:cNvPr id="764" name="Google Shape;764;p23"/>
          <p:cNvSpPr/>
          <p:nvPr/>
        </p:nvSpPr>
        <p:spPr>
          <a:xfrm>
            <a:off x="685800" y="2508069"/>
            <a:ext cx="10972800" cy="568234"/>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23"/>
          <p:cNvSpPr/>
          <p:nvPr/>
        </p:nvSpPr>
        <p:spPr>
          <a:xfrm>
            <a:off x="731520" y="2553789"/>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Rewrite</a:t>
            </a:r>
            <a:endParaRPr b="0" i="0" sz="810" u="none" cap="none" strike="noStrike">
              <a:solidFill>
                <a:schemeClr val="dk1"/>
              </a:solidFill>
              <a:latin typeface="Arial"/>
              <a:ea typeface="Arial"/>
              <a:cs typeface="Arial"/>
              <a:sym typeface="Arial"/>
            </a:endParaRPr>
          </a:p>
        </p:txBody>
      </p:sp>
      <p:sp>
        <p:nvSpPr>
          <p:cNvPr id="766" name="Google Shape;766;p23"/>
          <p:cNvSpPr/>
          <p:nvPr/>
        </p:nvSpPr>
        <p:spPr>
          <a:xfrm>
            <a:off x="4389120" y="2553789"/>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High-value but outdated/confusing</a:t>
            </a:r>
            <a:endParaRPr b="0" i="0" sz="810" u="none" cap="none" strike="noStrike">
              <a:solidFill>
                <a:schemeClr val="dk1"/>
              </a:solidFill>
              <a:latin typeface="Arial"/>
              <a:ea typeface="Arial"/>
              <a:cs typeface="Arial"/>
              <a:sym typeface="Arial"/>
            </a:endParaRPr>
          </a:p>
        </p:txBody>
      </p:sp>
      <p:sp>
        <p:nvSpPr>
          <p:cNvPr id="767" name="Google Shape;767;p23"/>
          <p:cNvSpPr/>
          <p:nvPr/>
        </p:nvSpPr>
        <p:spPr>
          <a:xfrm>
            <a:off x="8046720" y="2553789"/>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Academic pages, AI minor, current-student resources</a:t>
            </a:r>
            <a:endParaRPr b="0" i="0" sz="810" u="none" cap="none" strike="noStrike">
              <a:solidFill>
                <a:schemeClr val="dk1"/>
              </a:solidFill>
              <a:latin typeface="Arial"/>
              <a:ea typeface="Arial"/>
              <a:cs typeface="Arial"/>
              <a:sym typeface="Arial"/>
            </a:endParaRPr>
          </a:p>
        </p:txBody>
      </p:sp>
      <p:sp>
        <p:nvSpPr>
          <p:cNvPr id="768" name="Google Shape;768;p23"/>
          <p:cNvSpPr/>
          <p:nvPr/>
        </p:nvSpPr>
        <p:spPr>
          <a:xfrm>
            <a:off x="685800" y="3076303"/>
            <a:ext cx="10972800" cy="568234"/>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23"/>
          <p:cNvSpPr/>
          <p:nvPr/>
        </p:nvSpPr>
        <p:spPr>
          <a:xfrm>
            <a:off x="731520" y="3122023"/>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Merge</a:t>
            </a:r>
            <a:endParaRPr b="0" i="0" sz="810" u="none" cap="none" strike="noStrike">
              <a:solidFill>
                <a:schemeClr val="dk1"/>
              </a:solidFill>
              <a:latin typeface="Arial"/>
              <a:ea typeface="Arial"/>
              <a:cs typeface="Arial"/>
              <a:sym typeface="Arial"/>
            </a:endParaRPr>
          </a:p>
        </p:txBody>
      </p:sp>
      <p:sp>
        <p:nvSpPr>
          <p:cNvPr id="770" name="Google Shape;770;p23"/>
          <p:cNvSpPr/>
          <p:nvPr/>
        </p:nvSpPr>
        <p:spPr>
          <a:xfrm>
            <a:off x="4389120" y="3122023"/>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Duplicate purpose or duplicate title</a:t>
            </a:r>
            <a:endParaRPr b="0" i="0" sz="810" u="none" cap="none" strike="noStrike">
              <a:solidFill>
                <a:schemeClr val="dk1"/>
              </a:solidFill>
              <a:latin typeface="Arial"/>
              <a:ea typeface="Arial"/>
              <a:cs typeface="Arial"/>
              <a:sym typeface="Arial"/>
            </a:endParaRPr>
          </a:p>
        </p:txBody>
      </p:sp>
      <p:sp>
        <p:nvSpPr>
          <p:cNvPr id="771" name="Google Shape;771;p23"/>
          <p:cNvSpPr/>
          <p:nvPr/>
        </p:nvSpPr>
        <p:spPr>
          <a:xfrm>
            <a:off x="8046720" y="3122023"/>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BSMS pages, future pages</a:t>
            </a:r>
            <a:endParaRPr b="0" i="0" sz="810" u="none" cap="none" strike="noStrike">
              <a:solidFill>
                <a:schemeClr val="dk1"/>
              </a:solidFill>
              <a:latin typeface="Arial"/>
              <a:ea typeface="Arial"/>
              <a:cs typeface="Arial"/>
              <a:sym typeface="Arial"/>
            </a:endParaRPr>
          </a:p>
        </p:txBody>
      </p:sp>
      <p:sp>
        <p:nvSpPr>
          <p:cNvPr id="772" name="Google Shape;772;p23"/>
          <p:cNvSpPr/>
          <p:nvPr/>
        </p:nvSpPr>
        <p:spPr>
          <a:xfrm>
            <a:off x="685800" y="3644537"/>
            <a:ext cx="10972800" cy="568234"/>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p23"/>
          <p:cNvSpPr/>
          <p:nvPr/>
        </p:nvSpPr>
        <p:spPr>
          <a:xfrm>
            <a:off x="731520" y="3690257"/>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Archive</a:t>
            </a:r>
            <a:endParaRPr b="0" i="0" sz="810" u="none" cap="none" strike="noStrike">
              <a:solidFill>
                <a:schemeClr val="dk1"/>
              </a:solidFill>
              <a:latin typeface="Arial"/>
              <a:ea typeface="Arial"/>
              <a:cs typeface="Arial"/>
              <a:sym typeface="Arial"/>
            </a:endParaRPr>
          </a:p>
        </p:txBody>
      </p:sp>
      <p:sp>
        <p:nvSpPr>
          <p:cNvPr id="774" name="Google Shape;774;p23"/>
          <p:cNvSpPr/>
          <p:nvPr/>
        </p:nvSpPr>
        <p:spPr>
          <a:xfrm>
            <a:off x="4389120" y="3690257"/>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Past event/story with continued value</a:t>
            </a:r>
            <a:endParaRPr b="0" i="0" sz="810" u="none" cap="none" strike="noStrike">
              <a:solidFill>
                <a:schemeClr val="dk1"/>
              </a:solidFill>
              <a:latin typeface="Arial"/>
              <a:ea typeface="Arial"/>
              <a:cs typeface="Arial"/>
              <a:sym typeface="Arial"/>
            </a:endParaRPr>
          </a:p>
        </p:txBody>
      </p:sp>
      <p:sp>
        <p:nvSpPr>
          <p:cNvPr id="775" name="Google Shape;775;p23"/>
          <p:cNvSpPr/>
          <p:nvPr/>
        </p:nvSpPr>
        <p:spPr>
          <a:xfrm>
            <a:off x="8046720" y="3690257"/>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Seminars, old alumni profiles</a:t>
            </a:r>
            <a:endParaRPr b="0" i="0" sz="810" u="none" cap="none" strike="noStrike">
              <a:solidFill>
                <a:schemeClr val="dk1"/>
              </a:solidFill>
              <a:latin typeface="Arial"/>
              <a:ea typeface="Arial"/>
              <a:cs typeface="Arial"/>
              <a:sym typeface="Arial"/>
            </a:endParaRPr>
          </a:p>
        </p:txBody>
      </p:sp>
      <p:sp>
        <p:nvSpPr>
          <p:cNvPr id="776" name="Google Shape;776;p23"/>
          <p:cNvSpPr/>
          <p:nvPr/>
        </p:nvSpPr>
        <p:spPr>
          <a:xfrm>
            <a:off x="685800" y="4212771"/>
            <a:ext cx="10972800" cy="568234"/>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23"/>
          <p:cNvSpPr/>
          <p:nvPr/>
        </p:nvSpPr>
        <p:spPr>
          <a:xfrm>
            <a:off x="731520" y="4258491"/>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Redirect</a:t>
            </a:r>
            <a:endParaRPr b="0" i="0" sz="810" u="none" cap="none" strike="noStrike">
              <a:solidFill>
                <a:schemeClr val="dk1"/>
              </a:solidFill>
              <a:latin typeface="Arial"/>
              <a:ea typeface="Arial"/>
              <a:cs typeface="Arial"/>
              <a:sym typeface="Arial"/>
            </a:endParaRPr>
          </a:p>
        </p:txBody>
      </p:sp>
      <p:sp>
        <p:nvSpPr>
          <p:cNvPr id="778" name="Google Shape;778;p23"/>
          <p:cNvSpPr/>
          <p:nvPr/>
        </p:nvSpPr>
        <p:spPr>
          <a:xfrm>
            <a:off x="4389120" y="4258491"/>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Search equity but new canonical path</a:t>
            </a:r>
            <a:endParaRPr b="0" i="0" sz="810" u="none" cap="none" strike="noStrike">
              <a:solidFill>
                <a:schemeClr val="dk1"/>
              </a:solidFill>
              <a:latin typeface="Arial"/>
              <a:ea typeface="Arial"/>
              <a:cs typeface="Arial"/>
              <a:sym typeface="Arial"/>
            </a:endParaRPr>
          </a:p>
        </p:txBody>
      </p:sp>
      <p:sp>
        <p:nvSpPr>
          <p:cNvPr id="779" name="Google Shape;779;p23"/>
          <p:cNvSpPr/>
          <p:nvPr/>
        </p:nvSpPr>
        <p:spPr>
          <a:xfrm>
            <a:off x="8046720" y="4258491"/>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Campaign pages, renamed pathways</a:t>
            </a:r>
            <a:endParaRPr b="0" i="0" sz="810" u="none" cap="none" strike="noStrike">
              <a:solidFill>
                <a:schemeClr val="dk1"/>
              </a:solidFill>
              <a:latin typeface="Arial"/>
              <a:ea typeface="Arial"/>
              <a:cs typeface="Arial"/>
              <a:sym typeface="Arial"/>
            </a:endParaRPr>
          </a:p>
        </p:txBody>
      </p:sp>
      <p:sp>
        <p:nvSpPr>
          <p:cNvPr id="780" name="Google Shape;780;p23"/>
          <p:cNvSpPr/>
          <p:nvPr/>
        </p:nvSpPr>
        <p:spPr>
          <a:xfrm>
            <a:off x="685800" y="4781006"/>
            <a:ext cx="10972800" cy="568234"/>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23"/>
          <p:cNvSpPr/>
          <p:nvPr/>
        </p:nvSpPr>
        <p:spPr>
          <a:xfrm>
            <a:off x="731520" y="4826726"/>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Delete/noindex</a:t>
            </a:r>
            <a:endParaRPr b="0" i="0" sz="810" u="none" cap="none" strike="noStrike">
              <a:solidFill>
                <a:schemeClr val="dk1"/>
              </a:solidFill>
              <a:latin typeface="Arial"/>
              <a:ea typeface="Arial"/>
              <a:cs typeface="Arial"/>
              <a:sym typeface="Arial"/>
            </a:endParaRPr>
          </a:p>
        </p:txBody>
      </p:sp>
      <p:sp>
        <p:nvSpPr>
          <p:cNvPr id="782" name="Google Shape;782;p23"/>
          <p:cNvSpPr/>
          <p:nvPr/>
        </p:nvSpPr>
        <p:spPr>
          <a:xfrm>
            <a:off x="4389120" y="4826726"/>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System-generated or unintended public pages</a:t>
            </a:r>
            <a:endParaRPr b="0" i="0" sz="810" u="none" cap="none" strike="noStrike">
              <a:solidFill>
                <a:schemeClr val="dk1"/>
              </a:solidFill>
              <a:latin typeface="Arial"/>
              <a:ea typeface="Arial"/>
              <a:cs typeface="Arial"/>
              <a:sym typeface="Arial"/>
            </a:endParaRPr>
          </a:p>
        </p:txBody>
      </p:sp>
      <p:sp>
        <p:nvSpPr>
          <p:cNvPr id="783" name="Google Shape;783;p23"/>
          <p:cNvSpPr/>
          <p:nvPr/>
        </p:nvSpPr>
        <p:spPr>
          <a:xfrm>
            <a:off x="8046720" y="4826726"/>
            <a:ext cx="3566160" cy="49508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/content tags, unpublished item</a:t>
            </a:r>
            <a:endParaRPr b="0" i="0" sz="810" u="none" cap="none" strike="noStrike">
              <a:solidFill>
                <a:schemeClr val="dk1"/>
              </a:solidFill>
              <a:latin typeface="Arial"/>
              <a:ea typeface="Arial"/>
              <a:cs typeface="Arial"/>
              <a:sym typeface="Arial"/>
            </a:endParaRPr>
          </a:p>
        </p:txBody>
      </p:sp>
      <p:sp>
        <p:nvSpPr>
          <p:cNvPr id="784" name="Google Shape;784;p23"/>
          <p:cNvSpPr/>
          <p:nvPr/>
        </p:nvSpPr>
        <p:spPr>
          <a:xfrm>
            <a:off x="822960" y="5577840"/>
            <a:ext cx="10378440" cy="502920"/>
          </a:xfrm>
          <a:prstGeom prst="roundRect">
            <a:avLst>
              <a:gd fmla="val 14545" name="adj"/>
            </a:avLst>
          </a:prstGeom>
          <a:solidFill>
            <a:srgbClr val="FCEAD7"/>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Migration deliverable</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Add columns to the workbook: Decision, </a:t>
            </a:r>
            <a:r>
              <a:rPr lang="en-US" sz="1050">
                <a:solidFill>
                  <a:srgbClr val="252525"/>
                </a:solidFill>
              </a:rPr>
              <a:t>o</a:t>
            </a:r>
            <a:r>
              <a:rPr b="0" i="0" lang="en-US" sz="1050" u="none" cap="none" strike="noStrike">
                <a:solidFill>
                  <a:srgbClr val="252525"/>
                </a:solidFill>
                <a:latin typeface="Arial"/>
                <a:ea typeface="Arial"/>
                <a:cs typeface="Arial"/>
                <a:sym typeface="Arial"/>
              </a:rPr>
              <a:t>wner, </a:t>
            </a:r>
            <a:r>
              <a:rPr lang="en-US" sz="1050">
                <a:solidFill>
                  <a:srgbClr val="252525"/>
                </a:solidFill>
              </a:rPr>
              <a:t>n</a:t>
            </a:r>
            <a:r>
              <a:rPr b="0" i="0" lang="en-US" sz="1050" u="none" cap="none" strike="noStrike">
                <a:solidFill>
                  <a:srgbClr val="252525"/>
                </a:solidFill>
                <a:latin typeface="Arial"/>
                <a:ea typeface="Arial"/>
                <a:cs typeface="Arial"/>
                <a:sym typeface="Arial"/>
              </a:rPr>
              <a:t>ew URL, </a:t>
            </a:r>
            <a:r>
              <a:rPr lang="en-US" sz="1050">
                <a:solidFill>
                  <a:srgbClr val="252525"/>
                </a:solidFill>
              </a:rPr>
              <a:t>r</a:t>
            </a:r>
            <a:r>
              <a:rPr b="0" i="0" lang="en-US" sz="1050" u="none" cap="none" strike="noStrike">
                <a:solidFill>
                  <a:srgbClr val="252525"/>
                </a:solidFill>
                <a:latin typeface="Arial"/>
                <a:ea typeface="Arial"/>
                <a:cs typeface="Arial"/>
                <a:sym typeface="Arial"/>
              </a:rPr>
              <a:t>edirect status, </a:t>
            </a:r>
            <a:r>
              <a:rPr lang="en-US" sz="1050">
                <a:solidFill>
                  <a:srgbClr val="252525"/>
                </a:solidFill>
              </a:rPr>
              <a:t>a</a:t>
            </a:r>
            <a:r>
              <a:rPr b="0" i="0" lang="en-US" sz="1050" u="none" cap="none" strike="noStrike">
                <a:solidFill>
                  <a:srgbClr val="252525"/>
                </a:solidFill>
                <a:latin typeface="Arial"/>
                <a:ea typeface="Arial"/>
                <a:cs typeface="Arial"/>
                <a:sym typeface="Arial"/>
              </a:rPr>
              <a:t>ccessibility status, </a:t>
            </a:r>
            <a:r>
              <a:rPr lang="en-US" sz="1050">
                <a:solidFill>
                  <a:srgbClr val="252525"/>
                </a:solidFill>
              </a:rPr>
              <a:t>r</a:t>
            </a:r>
            <a:r>
              <a:rPr b="0" i="0" lang="en-US" sz="1050" u="none" cap="none" strike="noStrike">
                <a:solidFill>
                  <a:srgbClr val="252525"/>
                </a:solidFill>
                <a:latin typeface="Arial"/>
                <a:ea typeface="Arial"/>
                <a:cs typeface="Arial"/>
                <a:sym typeface="Arial"/>
              </a:rPr>
              <a:t>eview date, </a:t>
            </a:r>
            <a:r>
              <a:rPr lang="en-US" sz="1050">
                <a:solidFill>
                  <a:srgbClr val="252525"/>
                </a:solidFill>
              </a:rPr>
              <a:t>l</a:t>
            </a:r>
            <a:r>
              <a:rPr b="0" i="0" lang="en-US" sz="1050" u="none" cap="none" strike="noStrike">
                <a:solidFill>
                  <a:srgbClr val="252525"/>
                </a:solidFill>
                <a:latin typeface="Arial"/>
                <a:ea typeface="Arial"/>
                <a:cs typeface="Arial"/>
                <a:sym typeface="Arial"/>
              </a:rPr>
              <a:t>aunch blocker.</a:t>
            </a:r>
            <a:endParaRPr b="0" i="0" sz="1150" u="none" cap="none" strike="noStrike">
              <a:solidFill>
                <a:schemeClr val="dk1"/>
              </a:solidFill>
              <a:latin typeface="Arial"/>
              <a:ea typeface="Arial"/>
              <a:cs typeface="Arial"/>
              <a:sym typeface="Arial"/>
            </a:endParaRPr>
          </a:p>
        </p:txBody>
      </p:sp>
      <p:sp>
        <p:nvSpPr>
          <p:cNvPr id="785" name="Google Shape;785;p23"/>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786" name="Google Shape;786;p23"/>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23</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791" name="Shape 791"/>
        <p:cNvGrpSpPr/>
        <p:nvPr/>
      </p:nvGrpSpPr>
      <p:grpSpPr>
        <a:xfrm>
          <a:off x="0" y="0"/>
          <a:ext cx="0" cy="0"/>
          <a:chOff x="0" y="0"/>
          <a:chExt cx="0" cy="0"/>
        </a:xfrm>
      </p:grpSpPr>
      <p:sp>
        <p:nvSpPr>
          <p:cNvPr id="792" name="Google Shape;792;p24"/>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24"/>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4" name="Google Shape;794;p24"/>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Measurement framework</a:t>
            </a:r>
            <a:endParaRPr b="0" i="0" sz="2600" u="none" cap="none" strike="noStrike">
              <a:solidFill>
                <a:schemeClr val="dk1"/>
              </a:solidFill>
              <a:latin typeface="Arial"/>
              <a:ea typeface="Arial"/>
              <a:cs typeface="Arial"/>
              <a:sym typeface="Arial"/>
            </a:endParaRPr>
          </a:p>
        </p:txBody>
      </p:sp>
      <p:sp>
        <p:nvSpPr>
          <p:cNvPr id="795" name="Google Shape;795;p24"/>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Governance has to be visible to leadership, not just managed in a spreadsheet.</a:t>
            </a:r>
            <a:endParaRPr b="0" i="0" sz="1150" u="none" cap="none" strike="noStrike">
              <a:solidFill>
                <a:schemeClr val="dk1"/>
              </a:solidFill>
              <a:latin typeface="Arial"/>
              <a:ea typeface="Arial"/>
              <a:cs typeface="Arial"/>
              <a:sym typeface="Arial"/>
            </a:endParaRPr>
          </a:p>
        </p:txBody>
      </p:sp>
      <p:sp>
        <p:nvSpPr>
          <p:cNvPr id="796" name="Google Shape;796;p24"/>
          <p:cNvSpPr/>
          <p:nvPr/>
        </p:nvSpPr>
        <p:spPr>
          <a:xfrm>
            <a:off x="594360" y="1325880"/>
            <a:ext cx="10972800" cy="542109"/>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24"/>
          <p:cNvSpPr/>
          <p:nvPr/>
        </p:nvSpPr>
        <p:spPr>
          <a:xfrm>
            <a:off x="640080" y="1371600"/>
            <a:ext cx="3566160" cy="47810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Dashboard component</a:t>
            </a:r>
            <a:endParaRPr b="0" i="0" sz="850" u="none" cap="none" strike="noStrike">
              <a:solidFill>
                <a:schemeClr val="dk1"/>
              </a:solidFill>
              <a:latin typeface="Arial"/>
              <a:ea typeface="Arial"/>
              <a:cs typeface="Arial"/>
              <a:sym typeface="Arial"/>
            </a:endParaRPr>
          </a:p>
        </p:txBody>
      </p:sp>
      <p:sp>
        <p:nvSpPr>
          <p:cNvPr id="798" name="Google Shape;798;p24"/>
          <p:cNvSpPr/>
          <p:nvPr/>
        </p:nvSpPr>
        <p:spPr>
          <a:xfrm>
            <a:off x="4297680" y="1371600"/>
            <a:ext cx="3566160" cy="47810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What to track</a:t>
            </a:r>
            <a:endParaRPr b="0" i="0" sz="850" u="none" cap="none" strike="noStrike">
              <a:solidFill>
                <a:schemeClr val="dk1"/>
              </a:solidFill>
              <a:latin typeface="Arial"/>
              <a:ea typeface="Arial"/>
              <a:cs typeface="Arial"/>
              <a:sym typeface="Arial"/>
            </a:endParaRPr>
          </a:p>
        </p:txBody>
      </p:sp>
      <p:sp>
        <p:nvSpPr>
          <p:cNvPr id="799" name="Google Shape;799;p24"/>
          <p:cNvSpPr/>
          <p:nvPr/>
        </p:nvSpPr>
        <p:spPr>
          <a:xfrm>
            <a:off x="7955280" y="1371600"/>
            <a:ext cx="3566160" cy="47810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Cadence</a:t>
            </a:r>
            <a:endParaRPr b="0" i="0" sz="850" u="none" cap="none" strike="noStrike">
              <a:solidFill>
                <a:schemeClr val="dk1"/>
              </a:solidFill>
              <a:latin typeface="Arial"/>
              <a:ea typeface="Arial"/>
              <a:cs typeface="Arial"/>
              <a:sym typeface="Arial"/>
            </a:endParaRPr>
          </a:p>
        </p:txBody>
      </p:sp>
      <p:sp>
        <p:nvSpPr>
          <p:cNvPr id="800" name="Google Shape;800;p24"/>
          <p:cNvSpPr/>
          <p:nvPr/>
        </p:nvSpPr>
        <p:spPr>
          <a:xfrm>
            <a:off x="594360" y="1867989"/>
            <a:ext cx="10972800" cy="542109"/>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1" name="Google Shape;801;p24"/>
          <p:cNvSpPr/>
          <p:nvPr/>
        </p:nvSpPr>
        <p:spPr>
          <a:xfrm>
            <a:off x="640080" y="1913709"/>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Page health</a:t>
            </a:r>
            <a:endParaRPr b="0" i="0" sz="810" u="none" cap="none" strike="noStrike">
              <a:solidFill>
                <a:schemeClr val="dk1"/>
              </a:solidFill>
              <a:latin typeface="Arial"/>
              <a:ea typeface="Arial"/>
              <a:cs typeface="Arial"/>
              <a:sym typeface="Arial"/>
            </a:endParaRPr>
          </a:p>
        </p:txBody>
      </p:sp>
      <p:sp>
        <p:nvSpPr>
          <p:cNvPr id="802" name="Google Shape;802;p24"/>
          <p:cNvSpPr/>
          <p:nvPr/>
        </p:nvSpPr>
        <p:spPr>
          <a:xfrm>
            <a:off x="4297680" y="1913709"/>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DubBot flags by section; accessibility, broken links, misspellings, SEO</a:t>
            </a:r>
            <a:endParaRPr b="0" i="0" sz="810" u="none" cap="none" strike="noStrike">
              <a:solidFill>
                <a:schemeClr val="dk1"/>
              </a:solidFill>
              <a:latin typeface="Arial"/>
              <a:ea typeface="Arial"/>
              <a:cs typeface="Arial"/>
              <a:sym typeface="Arial"/>
            </a:endParaRPr>
          </a:p>
        </p:txBody>
      </p:sp>
      <p:sp>
        <p:nvSpPr>
          <p:cNvPr id="803" name="Google Shape;803;p24"/>
          <p:cNvSpPr/>
          <p:nvPr/>
        </p:nvSpPr>
        <p:spPr>
          <a:xfrm>
            <a:off x="7955280" y="1913709"/>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Monthly</a:t>
            </a:r>
            <a:endParaRPr b="0" i="0" sz="810" u="none" cap="none" strike="noStrike">
              <a:solidFill>
                <a:schemeClr val="dk1"/>
              </a:solidFill>
              <a:latin typeface="Arial"/>
              <a:ea typeface="Arial"/>
              <a:cs typeface="Arial"/>
              <a:sym typeface="Arial"/>
            </a:endParaRPr>
          </a:p>
        </p:txBody>
      </p:sp>
      <p:sp>
        <p:nvSpPr>
          <p:cNvPr id="804" name="Google Shape;804;p24"/>
          <p:cNvSpPr/>
          <p:nvPr/>
        </p:nvSpPr>
        <p:spPr>
          <a:xfrm>
            <a:off x="594360" y="2410097"/>
            <a:ext cx="10972800" cy="542109"/>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5" name="Google Shape;805;p24"/>
          <p:cNvSpPr/>
          <p:nvPr/>
        </p:nvSpPr>
        <p:spPr>
          <a:xfrm>
            <a:off x="640080" y="2455817"/>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Ownership</a:t>
            </a:r>
            <a:endParaRPr b="0" i="0" sz="810" u="none" cap="none" strike="noStrike">
              <a:solidFill>
                <a:schemeClr val="dk1"/>
              </a:solidFill>
              <a:latin typeface="Arial"/>
              <a:ea typeface="Arial"/>
              <a:cs typeface="Arial"/>
              <a:sym typeface="Arial"/>
            </a:endParaRPr>
          </a:p>
        </p:txBody>
      </p:sp>
      <p:sp>
        <p:nvSpPr>
          <p:cNvPr id="806" name="Google Shape;806;p24"/>
          <p:cNvSpPr/>
          <p:nvPr/>
        </p:nvSpPr>
        <p:spPr>
          <a:xfrm>
            <a:off x="4297680" y="2455817"/>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lang="en-US" sz="810">
                <a:solidFill>
                  <a:srgbClr val="252525"/>
                </a:solidFill>
              </a:rPr>
              <a:t>Comms mgr with some content or update </a:t>
            </a:r>
            <a:r>
              <a:rPr b="0" i="0" lang="en-US" sz="810" u="none" cap="none" strike="noStrike">
                <a:solidFill>
                  <a:srgbClr val="252525"/>
                </a:solidFill>
                <a:latin typeface="Arial"/>
                <a:ea typeface="Arial"/>
                <a:cs typeface="Arial"/>
                <a:sym typeface="Arial"/>
              </a:rPr>
              <a:t>owners + review date</a:t>
            </a:r>
            <a:endParaRPr b="0" i="0" sz="810" u="none" cap="none" strike="noStrike">
              <a:solidFill>
                <a:schemeClr val="dk1"/>
              </a:solidFill>
              <a:latin typeface="Arial"/>
              <a:ea typeface="Arial"/>
              <a:cs typeface="Arial"/>
              <a:sym typeface="Arial"/>
            </a:endParaRPr>
          </a:p>
        </p:txBody>
      </p:sp>
      <p:sp>
        <p:nvSpPr>
          <p:cNvPr id="807" name="Google Shape;807;p24"/>
          <p:cNvSpPr/>
          <p:nvPr/>
        </p:nvSpPr>
        <p:spPr>
          <a:xfrm>
            <a:off x="7955280" y="2455817"/>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Monthly until launch; quarterly after</a:t>
            </a:r>
            <a:endParaRPr b="0" i="0" sz="810" u="none" cap="none" strike="noStrike">
              <a:solidFill>
                <a:schemeClr val="dk1"/>
              </a:solidFill>
              <a:latin typeface="Arial"/>
              <a:ea typeface="Arial"/>
              <a:cs typeface="Arial"/>
              <a:sym typeface="Arial"/>
            </a:endParaRPr>
          </a:p>
        </p:txBody>
      </p:sp>
      <p:sp>
        <p:nvSpPr>
          <p:cNvPr id="808" name="Google Shape;808;p24"/>
          <p:cNvSpPr/>
          <p:nvPr/>
        </p:nvSpPr>
        <p:spPr>
          <a:xfrm>
            <a:off x="594360" y="2952206"/>
            <a:ext cx="10972800" cy="542109"/>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9" name="Google Shape;809;p24"/>
          <p:cNvSpPr/>
          <p:nvPr/>
        </p:nvSpPr>
        <p:spPr>
          <a:xfrm>
            <a:off x="640080" y="2997926"/>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Audience performance</a:t>
            </a:r>
            <a:endParaRPr b="0" i="0" sz="810" u="none" cap="none" strike="noStrike">
              <a:solidFill>
                <a:schemeClr val="dk1"/>
              </a:solidFill>
              <a:latin typeface="Arial"/>
              <a:ea typeface="Arial"/>
              <a:cs typeface="Arial"/>
              <a:sym typeface="Arial"/>
            </a:endParaRPr>
          </a:p>
        </p:txBody>
      </p:sp>
      <p:sp>
        <p:nvSpPr>
          <p:cNvPr id="810" name="Google Shape;810;p24"/>
          <p:cNvSpPr/>
          <p:nvPr/>
        </p:nvSpPr>
        <p:spPr>
          <a:xfrm>
            <a:off x="4297680" y="2997926"/>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GA4 entry pages, conversions, search terms, engagement</a:t>
            </a:r>
            <a:endParaRPr b="0" i="0" sz="810" u="none" cap="none" strike="noStrike">
              <a:solidFill>
                <a:schemeClr val="dk1"/>
              </a:solidFill>
              <a:latin typeface="Arial"/>
              <a:ea typeface="Arial"/>
              <a:cs typeface="Arial"/>
              <a:sym typeface="Arial"/>
            </a:endParaRPr>
          </a:p>
        </p:txBody>
      </p:sp>
      <p:sp>
        <p:nvSpPr>
          <p:cNvPr id="811" name="Google Shape;811;p24"/>
          <p:cNvSpPr/>
          <p:nvPr/>
        </p:nvSpPr>
        <p:spPr>
          <a:xfrm>
            <a:off x="7955280" y="2997926"/>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Quarterly</a:t>
            </a:r>
            <a:endParaRPr b="0" i="0" sz="810" u="none" cap="none" strike="noStrike">
              <a:solidFill>
                <a:schemeClr val="dk1"/>
              </a:solidFill>
              <a:latin typeface="Arial"/>
              <a:ea typeface="Arial"/>
              <a:cs typeface="Arial"/>
              <a:sym typeface="Arial"/>
            </a:endParaRPr>
          </a:p>
        </p:txBody>
      </p:sp>
      <p:sp>
        <p:nvSpPr>
          <p:cNvPr id="812" name="Google Shape;812;p24"/>
          <p:cNvSpPr/>
          <p:nvPr/>
        </p:nvSpPr>
        <p:spPr>
          <a:xfrm>
            <a:off x="594360" y="3494314"/>
            <a:ext cx="10972800" cy="542109"/>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3" name="Google Shape;813;p24"/>
          <p:cNvSpPr/>
          <p:nvPr/>
        </p:nvSpPr>
        <p:spPr>
          <a:xfrm>
            <a:off x="640080" y="3540034"/>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Content lifecycle</a:t>
            </a:r>
            <a:endParaRPr b="0" i="0" sz="810" u="none" cap="none" strike="noStrike">
              <a:solidFill>
                <a:schemeClr val="dk1"/>
              </a:solidFill>
              <a:latin typeface="Arial"/>
              <a:ea typeface="Arial"/>
              <a:cs typeface="Arial"/>
              <a:sym typeface="Arial"/>
            </a:endParaRPr>
          </a:p>
        </p:txBody>
      </p:sp>
      <p:sp>
        <p:nvSpPr>
          <p:cNvPr id="814" name="Google Shape;814;p24"/>
          <p:cNvSpPr/>
          <p:nvPr/>
        </p:nvSpPr>
        <p:spPr>
          <a:xfrm>
            <a:off x="4297680" y="3540034"/>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Pages past review date; archive candidates; redirects pending</a:t>
            </a:r>
            <a:endParaRPr b="0" i="0" sz="810" u="none" cap="none" strike="noStrike">
              <a:solidFill>
                <a:schemeClr val="dk1"/>
              </a:solidFill>
              <a:latin typeface="Arial"/>
              <a:ea typeface="Arial"/>
              <a:cs typeface="Arial"/>
              <a:sym typeface="Arial"/>
            </a:endParaRPr>
          </a:p>
        </p:txBody>
      </p:sp>
      <p:sp>
        <p:nvSpPr>
          <p:cNvPr id="815" name="Google Shape;815;p24"/>
          <p:cNvSpPr/>
          <p:nvPr/>
        </p:nvSpPr>
        <p:spPr>
          <a:xfrm>
            <a:off x="7955280" y="3540034"/>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Monthly</a:t>
            </a:r>
            <a:endParaRPr b="0" i="0" sz="810" u="none" cap="none" strike="noStrike">
              <a:solidFill>
                <a:schemeClr val="dk1"/>
              </a:solidFill>
              <a:latin typeface="Arial"/>
              <a:ea typeface="Arial"/>
              <a:cs typeface="Arial"/>
              <a:sym typeface="Arial"/>
            </a:endParaRPr>
          </a:p>
        </p:txBody>
      </p:sp>
      <p:sp>
        <p:nvSpPr>
          <p:cNvPr id="816" name="Google Shape;816;p24"/>
          <p:cNvSpPr/>
          <p:nvPr/>
        </p:nvSpPr>
        <p:spPr>
          <a:xfrm>
            <a:off x="594360" y="4036423"/>
            <a:ext cx="10972800" cy="542109"/>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7" name="Google Shape;817;p24"/>
          <p:cNvSpPr/>
          <p:nvPr/>
        </p:nvSpPr>
        <p:spPr>
          <a:xfrm>
            <a:off x="640080" y="4082143"/>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Protected pages</a:t>
            </a:r>
            <a:endParaRPr b="0" i="0" sz="810" u="none" cap="none" strike="noStrike">
              <a:solidFill>
                <a:schemeClr val="dk1"/>
              </a:solidFill>
              <a:latin typeface="Arial"/>
              <a:ea typeface="Arial"/>
              <a:cs typeface="Arial"/>
              <a:sym typeface="Arial"/>
            </a:endParaRPr>
          </a:p>
        </p:txBody>
      </p:sp>
      <p:sp>
        <p:nvSpPr>
          <p:cNvPr id="818" name="Google Shape;818;p24"/>
          <p:cNvSpPr/>
          <p:nvPr/>
        </p:nvSpPr>
        <p:spPr>
          <a:xfrm>
            <a:off x="4297680" y="4082143"/>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High-value page scorecard for Academic, Home, Research, People, Engage</a:t>
            </a:r>
            <a:endParaRPr b="0" i="0" sz="810" u="none" cap="none" strike="noStrike">
              <a:solidFill>
                <a:schemeClr val="dk1"/>
              </a:solidFill>
              <a:latin typeface="Arial"/>
              <a:ea typeface="Arial"/>
              <a:cs typeface="Arial"/>
              <a:sym typeface="Arial"/>
            </a:endParaRPr>
          </a:p>
        </p:txBody>
      </p:sp>
      <p:sp>
        <p:nvSpPr>
          <p:cNvPr id="819" name="Google Shape;819;p24"/>
          <p:cNvSpPr/>
          <p:nvPr/>
        </p:nvSpPr>
        <p:spPr>
          <a:xfrm>
            <a:off x="7955280" y="4082143"/>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Monthly during redesign</a:t>
            </a:r>
            <a:endParaRPr b="0" i="0" sz="810" u="none" cap="none" strike="noStrike">
              <a:solidFill>
                <a:schemeClr val="dk1"/>
              </a:solidFill>
              <a:latin typeface="Arial"/>
              <a:ea typeface="Arial"/>
              <a:cs typeface="Arial"/>
              <a:sym typeface="Arial"/>
            </a:endParaRPr>
          </a:p>
        </p:txBody>
      </p:sp>
      <p:sp>
        <p:nvSpPr>
          <p:cNvPr id="820" name="Google Shape;820;p24"/>
          <p:cNvSpPr/>
          <p:nvPr/>
        </p:nvSpPr>
        <p:spPr>
          <a:xfrm>
            <a:off x="594360" y="4578531"/>
            <a:ext cx="10972800" cy="542109"/>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24"/>
          <p:cNvSpPr/>
          <p:nvPr/>
        </p:nvSpPr>
        <p:spPr>
          <a:xfrm>
            <a:off x="640080" y="4624251"/>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Search visibility</a:t>
            </a:r>
            <a:endParaRPr b="0" i="0" sz="810" u="none" cap="none" strike="noStrike">
              <a:solidFill>
                <a:schemeClr val="dk1"/>
              </a:solidFill>
              <a:latin typeface="Arial"/>
              <a:ea typeface="Arial"/>
              <a:cs typeface="Arial"/>
              <a:sym typeface="Arial"/>
            </a:endParaRPr>
          </a:p>
        </p:txBody>
      </p:sp>
      <p:sp>
        <p:nvSpPr>
          <p:cNvPr id="822" name="Google Shape;822;p24"/>
          <p:cNvSpPr/>
          <p:nvPr/>
        </p:nvSpPr>
        <p:spPr>
          <a:xfrm>
            <a:off x="4297680" y="4624251"/>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Organic landing pages, queries, metadata coverage</a:t>
            </a:r>
            <a:endParaRPr b="0" i="0" sz="810" u="none" cap="none" strike="noStrike">
              <a:solidFill>
                <a:schemeClr val="dk1"/>
              </a:solidFill>
              <a:latin typeface="Arial"/>
              <a:ea typeface="Arial"/>
              <a:cs typeface="Arial"/>
              <a:sym typeface="Arial"/>
            </a:endParaRPr>
          </a:p>
        </p:txBody>
      </p:sp>
      <p:sp>
        <p:nvSpPr>
          <p:cNvPr id="823" name="Google Shape;823;p24"/>
          <p:cNvSpPr/>
          <p:nvPr/>
        </p:nvSpPr>
        <p:spPr>
          <a:xfrm>
            <a:off x="7955280" y="4624251"/>
            <a:ext cx="3566160" cy="468957"/>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Quarterly</a:t>
            </a:r>
            <a:endParaRPr b="0" i="0" sz="810" u="none" cap="none" strike="noStrike">
              <a:solidFill>
                <a:schemeClr val="dk1"/>
              </a:solidFill>
              <a:latin typeface="Arial"/>
              <a:ea typeface="Arial"/>
              <a:cs typeface="Arial"/>
              <a:sym typeface="Arial"/>
            </a:endParaRPr>
          </a:p>
        </p:txBody>
      </p:sp>
      <p:sp>
        <p:nvSpPr>
          <p:cNvPr id="824" name="Google Shape;824;p24"/>
          <p:cNvSpPr/>
          <p:nvPr/>
        </p:nvSpPr>
        <p:spPr>
          <a:xfrm>
            <a:off x="777240" y="5440680"/>
            <a:ext cx="10424160" cy="685800"/>
          </a:xfrm>
          <a:prstGeom prst="roundRect">
            <a:avLst>
              <a:gd fmla="val 10667" name="adj"/>
            </a:avLst>
          </a:prstGeom>
          <a:solidFill>
            <a:srgbClr val="FFFFFF"/>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Recommended KPI</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Reduce broken-link flags on protected pages to zero before launch. Do not wait until after the redesign to resolve core trust issues.</a:t>
            </a:r>
            <a:endParaRPr b="0" i="0" sz="1150" u="none" cap="none" strike="noStrike">
              <a:solidFill>
                <a:schemeClr val="dk1"/>
              </a:solidFill>
              <a:latin typeface="Arial"/>
              <a:ea typeface="Arial"/>
              <a:cs typeface="Arial"/>
              <a:sym typeface="Arial"/>
            </a:endParaRPr>
          </a:p>
        </p:txBody>
      </p:sp>
      <p:sp>
        <p:nvSpPr>
          <p:cNvPr id="825" name="Google Shape;825;p24"/>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826" name="Google Shape;826;p24"/>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24</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831" name="Shape 831"/>
        <p:cNvGrpSpPr/>
        <p:nvPr/>
      </p:nvGrpSpPr>
      <p:grpSpPr>
        <a:xfrm>
          <a:off x="0" y="0"/>
          <a:ext cx="0" cy="0"/>
          <a:chOff x="0" y="0"/>
          <a:chExt cx="0" cy="0"/>
        </a:xfrm>
      </p:grpSpPr>
      <p:sp>
        <p:nvSpPr>
          <p:cNvPr id="832" name="Google Shape;832;p25"/>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3" name="Google Shape;833;p25"/>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4" name="Google Shape;834;p25"/>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Leadership-ready next steps</a:t>
            </a:r>
            <a:endParaRPr b="0" i="0" sz="2600" u="none" cap="none" strike="noStrike">
              <a:solidFill>
                <a:schemeClr val="dk1"/>
              </a:solidFill>
              <a:latin typeface="Arial"/>
              <a:ea typeface="Arial"/>
              <a:cs typeface="Arial"/>
              <a:sym typeface="Arial"/>
            </a:endParaRPr>
          </a:p>
        </p:txBody>
      </p:sp>
      <p:sp>
        <p:nvSpPr>
          <p:cNvPr id="835" name="Google Shape;835;p25"/>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A short decision cycle can turn this into a redesign-ready governance plan.</a:t>
            </a:r>
            <a:endParaRPr b="0" i="0" sz="1150" u="none" cap="none" strike="noStrike">
              <a:solidFill>
                <a:schemeClr val="dk1"/>
              </a:solidFill>
              <a:latin typeface="Arial"/>
              <a:ea typeface="Arial"/>
              <a:cs typeface="Arial"/>
              <a:sym typeface="Arial"/>
            </a:endParaRPr>
          </a:p>
        </p:txBody>
      </p:sp>
      <p:sp>
        <p:nvSpPr>
          <p:cNvPr id="836" name="Google Shape;836;p25"/>
          <p:cNvSpPr/>
          <p:nvPr/>
        </p:nvSpPr>
        <p:spPr>
          <a:xfrm>
            <a:off x="777240" y="1463040"/>
            <a:ext cx="2148840" cy="868680"/>
          </a:xfrm>
          <a:prstGeom prst="roundRect">
            <a:avLst>
              <a:gd fmla="val 8421"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1</a:t>
            </a:r>
            <a:endParaRPr b="0" i="0" sz="13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Approve future IA</a:t>
            </a:r>
            <a:endParaRPr b="0" i="0" sz="1300" u="none" cap="none" strike="noStrike">
              <a:solidFill>
                <a:schemeClr val="dk1"/>
              </a:solidFill>
              <a:latin typeface="Arial"/>
              <a:ea typeface="Arial"/>
              <a:cs typeface="Arial"/>
              <a:sym typeface="Arial"/>
            </a:endParaRPr>
          </a:p>
        </p:txBody>
      </p:sp>
      <p:sp>
        <p:nvSpPr>
          <p:cNvPr id="837" name="Google Shape;837;p25"/>
          <p:cNvSpPr/>
          <p:nvPr/>
        </p:nvSpPr>
        <p:spPr>
          <a:xfrm>
            <a:off x="3474720" y="1463040"/>
            <a:ext cx="2148840" cy="868680"/>
          </a:xfrm>
          <a:prstGeom prst="roundRect">
            <a:avLst>
              <a:gd fmla="val 8421" name="adj"/>
            </a:avLst>
          </a:prstGeom>
          <a:solidFill>
            <a:srgbClr val="FFFFFF"/>
          </a:solidFill>
          <a:ln cap="flat" cmpd="sng" w="15225">
            <a:solidFill>
              <a:srgbClr val="E5720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2</a:t>
            </a:r>
            <a:endParaRPr b="0" i="0" sz="13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Assign owners</a:t>
            </a:r>
            <a:endParaRPr b="0" i="0" sz="1300" u="none" cap="none" strike="noStrike">
              <a:solidFill>
                <a:schemeClr val="dk1"/>
              </a:solidFill>
              <a:latin typeface="Arial"/>
              <a:ea typeface="Arial"/>
              <a:cs typeface="Arial"/>
              <a:sym typeface="Arial"/>
            </a:endParaRPr>
          </a:p>
        </p:txBody>
      </p:sp>
      <p:sp>
        <p:nvSpPr>
          <p:cNvPr id="838" name="Google Shape;838;p25"/>
          <p:cNvSpPr/>
          <p:nvPr/>
        </p:nvSpPr>
        <p:spPr>
          <a:xfrm>
            <a:off x="6172200" y="1463040"/>
            <a:ext cx="2148840" cy="868680"/>
          </a:xfrm>
          <a:prstGeom prst="roundRect">
            <a:avLst>
              <a:gd fmla="val 8421"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3</a:t>
            </a:r>
            <a:endParaRPr b="0" i="0" sz="13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Resolve duplicates</a:t>
            </a:r>
            <a:endParaRPr b="0" i="0" sz="1300" u="none" cap="none" strike="noStrike">
              <a:solidFill>
                <a:schemeClr val="dk1"/>
              </a:solidFill>
              <a:latin typeface="Arial"/>
              <a:ea typeface="Arial"/>
              <a:cs typeface="Arial"/>
              <a:sym typeface="Arial"/>
            </a:endParaRPr>
          </a:p>
        </p:txBody>
      </p:sp>
      <p:sp>
        <p:nvSpPr>
          <p:cNvPr id="839" name="Google Shape;839;p25"/>
          <p:cNvSpPr/>
          <p:nvPr/>
        </p:nvSpPr>
        <p:spPr>
          <a:xfrm>
            <a:off x="8869680" y="1463040"/>
            <a:ext cx="2148840" cy="868680"/>
          </a:xfrm>
          <a:prstGeom prst="roundRect">
            <a:avLst>
              <a:gd fmla="val 8421" name="adj"/>
            </a:avLst>
          </a:prstGeom>
          <a:solidFill>
            <a:srgbClr val="FFFFFF"/>
          </a:solidFill>
          <a:ln cap="flat" cmpd="sng" w="15225">
            <a:solidFill>
              <a:srgbClr val="E5720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4</a:t>
            </a:r>
            <a:endParaRPr b="0" i="0" sz="13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Prioritize protected pages</a:t>
            </a:r>
            <a:endParaRPr b="0" i="0" sz="1300" u="none" cap="none" strike="noStrike">
              <a:solidFill>
                <a:schemeClr val="dk1"/>
              </a:solidFill>
              <a:latin typeface="Arial"/>
              <a:ea typeface="Arial"/>
              <a:cs typeface="Arial"/>
              <a:sym typeface="Arial"/>
            </a:endParaRPr>
          </a:p>
        </p:txBody>
      </p:sp>
      <p:cxnSp>
        <p:nvCxnSpPr>
          <p:cNvPr id="840" name="Google Shape;840;p25"/>
          <p:cNvCxnSpPr/>
          <p:nvPr/>
        </p:nvCxnSpPr>
        <p:spPr>
          <a:xfrm>
            <a:off x="2926080" y="1892808"/>
            <a:ext cx="548640" cy="0"/>
          </a:xfrm>
          <a:prstGeom prst="straightConnector1">
            <a:avLst/>
          </a:prstGeom>
          <a:noFill/>
          <a:ln cap="flat" cmpd="sng" w="17775">
            <a:solidFill>
              <a:srgbClr val="56616B"/>
            </a:solidFill>
            <a:prstDash val="solid"/>
            <a:round/>
            <a:headEnd len="sm" w="sm" type="none"/>
            <a:tailEnd len="med" w="med" type="triangle"/>
          </a:ln>
        </p:spPr>
      </p:cxnSp>
      <p:cxnSp>
        <p:nvCxnSpPr>
          <p:cNvPr id="841" name="Google Shape;841;p25"/>
          <p:cNvCxnSpPr/>
          <p:nvPr/>
        </p:nvCxnSpPr>
        <p:spPr>
          <a:xfrm>
            <a:off x="5623560" y="1892808"/>
            <a:ext cx="548640" cy="0"/>
          </a:xfrm>
          <a:prstGeom prst="straightConnector1">
            <a:avLst/>
          </a:prstGeom>
          <a:noFill/>
          <a:ln cap="flat" cmpd="sng" w="17775">
            <a:solidFill>
              <a:srgbClr val="56616B"/>
            </a:solidFill>
            <a:prstDash val="solid"/>
            <a:round/>
            <a:headEnd len="sm" w="sm" type="none"/>
            <a:tailEnd len="med" w="med" type="triangle"/>
          </a:ln>
        </p:spPr>
      </p:cxnSp>
      <p:cxnSp>
        <p:nvCxnSpPr>
          <p:cNvPr id="842" name="Google Shape;842;p25"/>
          <p:cNvCxnSpPr/>
          <p:nvPr/>
        </p:nvCxnSpPr>
        <p:spPr>
          <a:xfrm>
            <a:off x="8321040" y="1892808"/>
            <a:ext cx="548640" cy="0"/>
          </a:xfrm>
          <a:prstGeom prst="straightConnector1">
            <a:avLst/>
          </a:prstGeom>
          <a:noFill/>
          <a:ln cap="flat" cmpd="sng" w="17775">
            <a:solidFill>
              <a:srgbClr val="56616B"/>
            </a:solidFill>
            <a:prstDash val="solid"/>
            <a:round/>
            <a:headEnd len="sm" w="sm" type="none"/>
            <a:tailEnd len="med" w="med" type="triangle"/>
          </a:ln>
        </p:spPr>
      </p:cxnSp>
      <p:sp>
        <p:nvSpPr>
          <p:cNvPr id="843" name="Google Shape;843;p25"/>
          <p:cNvSpPr/>
          <p:nvPr/>
        </p:nvSpPr>
        <p:spPr>
          <a:xfrm>
            <a:off x="914400" y="3063248"/>
            <a:ext cx="5754900" cy="1600200"/>
          </a:xfrm>
          <a:prstGeom prst="rect">
            <a:avLst/>
          </a:prstGeom>
          <a:noFill/>
          <a:ln>
            <a:noFill/>
          </a:ln>
        </p:spPr>
        <p:txBody>
          <a:bodyPr anchorCtr="0" anchor="ctr" bIns="500" lIns="500" spcFirstLastPara="1" rIns="500" wrap="square" tIns="500">
            <a:normAutofit/>
          </a:bodyPr>
          <a:lstStyle/>
          <a:p>
            <a:pPr indent="-177800" lvl="0" marL="177800" marR="0" rtl="0" algn="l">
              <a:lnSpc>
                <a:spcPct val="100000"/>
              </a:lnSpc>
              <a:spcBef>
                <a:spcPts val="0"/>
              </a:spcBef>
              <a:spcAft>
                <a:spcPts val="0"/>
              </a:spcAft>
              <a:buClr>
                <a:srgbClr val="252525"/>
              </a:buClr>
              <a:buSzPts val="1350"/>
              <a:buFont typeface="Arial"/>
              <a:buChar char="•"/>
            </a:pPr>
            <a:r>
              <a:rPr b="0" i="0" lang="en-US" sz="1350" u="none" cap="none" strike="noStrike">
                <a:solidFill>
                  <a:srgbClr val="252525"/>
                </a:solidFill>
                <a:latin typeface="Arial"/>
                <a:ea typeface="Arial"/>
                <a:cs typeface="Arial"/>
                <a:sym typeface="Arial"/>
              </a:rPr>
              <a:t>Use this deck to align Christine, academic owners, and alumni/industry partners on one governance model.</a:t>
            </a:r>
            <a:endParaRPr b="0" i="0" sz="1350" u="none" cap="none" strike="noStrike">
              <a:solidFill>
                <a:schemeClr val="dk1"/>
              </a:solidFill>
              <a:latin typeface="Arial"/>
              <a:ea typeface="Arial"/>
              <a:cs typeface="Arial"/>
              <a:sym typeface="Arial"/>
            </a:endParaRPr>
          </a:p>
          <a:p>
            <a:pPr indent="-177800" lvl="0" marL="177800" marR="0" rtl="0" algn="l">
              <a:lnSpc>
                <a:spcPct val="100000"/>
              </a:lnSpc>
              <a:spcBef>
                <a:spcPts val="0"/>
              </a:spcBef>
              <a:spcAft>
                <a:spcPts val="0"/>
              </a:spcAft>
              <a:buClr>
                <a:srgbClr val="252525"/>
              </a:buClr>
              <a:buSzPts val="1350"/>
              <a:buFont typeface="Arial"/>
              <a:buChar char="•"/>
            </a:pPr>
            <a:r>
              <a:rPr b="0" i="0" lang="en-US" sz="1350" u="none" cap="none" strike="noStrike">
                <a:solidFill>
                  <a:srgbClr val="252525"/>
                </a:solidFill>
                <a:latin typeface="Arial"/>
                <a:ea typeface="Arial"/>
                <a:cs typeface="Arial"/>
                <a:sym typeface="Arial"/>
              </a:rPr>
              <a:t>Run a focused cleanup sprint on handbook/advising links, seminar landing links, duplicate titles, and off-tree pages.</a:t>
            </a:r>
            <a:endParaRPr b="0" i="0" sz="1350" u="none" cap="none" strike="noStrike">
              <a:solidFill>
                <a:schemeClr val="dk1"/>
              </a:solidFill>
              <a:latin typeface="Arial"/>
              <a:ea typeface="Arial"/>
              <a:cs typeface="Arial"/>
              <a:sym typeface="Arial"/>
            </a:endParaRPr>
          </a:p>
        </p:txBody>
      </p:sp>
      <p:sp>
        <p:nvSpPr>
          <p:cNvPr id="844" name="Google Shape;844;p25"/>
          <p:cNvSpPr/>
          <p:nvPr/>
        </p:nvSpPr>
        <p:spPr>
          <a:xfrm>
            <a:off x="7269480" y="3246120"/>
            <a:ext cx="3749040" cy="1417320"/>
          </a:xfrm>
          <a:prstGeom prst="roundRect">
            <a:avLst>
              <a:gd fmla="val 5161" name="adj"/>
            </a:avLst>
          </a:prstGeom>
          <a:solidFill>
            <a:srgbClr val="FCEAD7"/>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Bottom line</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The redesign should simplify the public experience while making the back-end inventory more accountable, measurable, and easier to maintain.</a:t>
            </a:r>
            <a:endParaRPr b="0" i="0" sz="1150" u="none" cap="none" strike="noStrike">
              <a:solidFill>
                <a:schemeClr val="dk1"/>
              </a:solidFill>
              <a:latin typeface="Arial"/>
              <a:ea typeface="Arial"/>
              <a:cs typeface="Arial"/>
              <a:sym typeface="Arial"/>
            </a:endParaRPr>
          </a:p>
        </p:txBody>
      </p:sp>
      <p:sp>
        <p:nvSpPr>
          <p:cNvPr id="845" name="Google Shape;845;p25"/>
          <p:cNvSpPr/>
          <p:nvPr/>
        </p:nvSpPr>
        <p:spPr>
          <a:xfrm>
            <a:off x="521208" y="6199632"/>
            <a:ext cx="1106424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8A817A"/>
              </a:buClr>
              <a:buSzPts val="680"/>
              <a:buFont typeface="Arial"/>
              <a:buNone/>
            </a:pPr>
            <a:r>
              <a:rPr b="0" i="0" lang="en-US" sz="680" u="none" cap="none" strike="noStrike">
                <a:solidFill>
                  <a:srgbClr val="8A817A"/>
                </a:solidFill>
                <a:latin typeface="Arial"/>
                <a:ea typeface="Arial"/>
                <a:cs typeface="Arial"/>
                <a:sym typeface="Arial"/>
              </a:rPr>
              <a:t>Reference standards: Virginia Tech Brand Center; Web Design and Accessibility; University Style Guide; live CS site navigation sample.</a:t>
            </a:r>
            <a:endParaRPr b="0" i="0" sz="680" u="none" cap="none" strike="noStrike">
              <a:solidFill>
                <a:schemeClr val="dk1"/>
              </a:solidFill>
              <a:latin typeface="Arial"/>
              <a:ea typeface="Arial"/>
              <a:cs typeface="Arial"/>
              <a:sym typeface="Arial"/>
            </a:endParaRPr>
          </a:p>
        </p:txBody>
      </p:sp>
      <p:sp>
        <p:nvSpPr>
          <p:cNvPr id="846" name="Google Shape;846;p25"/>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847" name="Google Shape;847;p25"/>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25</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50" name="Shape 50"/>
        <p:cNvGrpSpPr/>
        <p:nvPr/>
      </p:nvGrpSpPr>
      <p:grpSpPr>
        <a:xfrm>
          <a:off x="0" y="0"/>
          <a:ext cx="0" cy="0"/>
          <a:chOff x="0" y="0"/>
          <a:chExt cx="0" cy="0"/>
        </a:xfrm>
      </p:grpSpPr>
      <p:sp>
        <p:nvSpPr>
          <p:cNvPr id="51" name="Google Shape;51;p3"/>
          <p:cNvSpPr/>
          <p:nvPr/>
        </p:nvSpPr>
        <p:spPr>
          <a:xfrm>
            <a:off x="66150" y="0"/>
            <a:ext cx="12191700"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3"/>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3"/>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Audit scope and validation method</a:t>
            </a:r>
            <a:endParaRPr b="0" i="0" sz="2600" u="none" cap="none" strike="noStrike">
              <a:solidFill>
                <a:schemeClr val="dk1"/>
              </a:solidFill>
              <a:latin typeface="Arial"/>
              <a:ea typeface="Arial"/>
              <a:cs typeface="Arial"/>
              <a:sym typeface="Arial"/>
            </a:endParaRPr>
          </a:p>
        </p:txBody>
      </p:sp>
      <p:sp>
        <p:nvSpPr>
          <p:cNvPr id="54" name="Google Shape;54;p3"/>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Workbook metrics were paired with a manual IA review and a live navigation check.</a:t>
            </a:r>
            <a:endParaRPr b="0" i="0" sz="1150" u="none" cap="none" strike="noStrike">
              <a:solidFill>
                <a:schemeClr val="dk1"/>
              </a:solidFill>
              <a:latin typeface="Arial"/>
              <a:ea typeface="Arial"/>
              <a:cs typeface="Arial"/>
              <a:sym typeface="Arial"/>
            </a:endParaRPr>
          </a:p>
        </p:txBody>
      </p:sp>
      <p:sp>
        <p:nvSpPr>
          <p:cNvPr id="55" name="Google Shape;55;p3"/>
          <p:cNvSpPr/>
          <p:nvPr/>
        </p:nvSpPr>
        <p:spPr>
          <a:xfrm>
            <a:off x="777240" y="1417320"/>
            <a:ext cx="2103120" cy="822960"/>
          </a:xfrm>
          <a:prstGeom prst="roundRect">
            <a:avLst>
              <a:gd fmla="val 8889"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Workbook</a:t>
            </a:r>
            <a:endParaRPr b="0" i="0" sz="13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400 pages</a:t>
            </a:r>
            <a:endParaRPr b="0" i="0" sz="1300" u="none" cap="none" strike="noStrike">
              <a:solidFill>
                <a:schemeClr val="dk1"/>
              </a:solidFill>
              <a:latin typeface="Arial"/>
              <a:ea typeface="Arial"/>
              <a:cs typeface="Arial"/>
              <a:sym typeface="Arial"/>
            </a:endParaRPr>
          </a:p>
        </p:txBody>
      </p:sp>
      <p:sp>
        <p:nvSpPr>
          <p:cNvPr id="56" name="Google Shape;56;p3"/>
          <p:cNvSpPr/>
          <p:nvPr/>
        </p:nvSpPr>
        <p:spPr>
          <a:xfrm>
            <a:off x="3566160" y="1417320"/>
            <a:ext cx="2103120" cy="822960"/>
          </a:xfrm>
          <a:prstGeom prst="roundRect">
            <a:avLst>
              <a:gd fmla="val 8889" name="adj"/>
            </a:avLst>
          </a:prstGeom>
          <a:solidFill>
            <a:srgbClr val="FFFFFF"/>
          </a:solidFill>
          <a:ln cap="flat" cmpd="sng" w="15225">
            <a:solidFill>
              <a:srgbClr val="E5720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Manual IA</a:t>
            </a:r>
            <a:endParaRPr b="0" i="0" sz="13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classification</a:t>
            </a:r>
            <a:endParaRPr b="0" i="0" sz="1300" u="none" cap="none" strike="noStrike">
              <a:solidFill>
                <a:schemeClr val="dk1"/>
              </a:solidFill>
              <a:latin typeface="Arial"/>
              <a:ea typeface="Arial"/>
              <a:cs typeface="Arial"/>
              <a:sym typeface="Arial"/>
            </a:endParaRPr>
          </a:p>
        </p:txBody>
      </p:sp>
      <p:sp>
        <p:nvSpPr>
          <p:cNvPr id="57" name="Google Shape;57;p3"/>
          <p:cNvSpPr/>
          <p:nvPr/>
        </p:nvSpPr>
        <p:spPr>
          <a:xfrm>
            <a:off x="6355080" y="1417320"/>
            <a:ext cx="2103120" cy="822960"/>
          </a:xfrm>
          <a:prstGeom prst="roundRect">
            <a:avLst>
              <a:gd fmla="val 8889"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Governance</a:t>
            </a:r>
            <a:endParaRPr b="0" i="0" sz="13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risk model</a:t>
            </a:r>
            <a:endParaRPr b="0" i="0" sz="1300" u="none" cap="none" strike="noStrike">
              <a:solidFill>
                <a:schemeClr val="dk1"/>
              </a:solidFill>
              <a:latin typeface="Arial"/>
              <a:ea typeface="Arial"/>
              <a:cs typeface="Arial"/>
              <a:sym typeface="Arial"/>
            </a:endParaRPr>
          </a:p>
        </p:txBody>
      </p:sp>
      <p:sp>
        <p:nvSpPr>
          <p:cNvPr id="58" name="Google Shape;58;p3"/>
          <p:cNvSpPr/>
          <p:nvPr/>
        </p:nvSpPr>
        <p:spPr>
          <a:xfrm>
            <a:off x="9144000" y="1417320"/>
            <a:ext cx="2103120" cy="822960"/>
          </a:xfrm>
          <a:prstGeom prst="roundRect">
            <a:avLst>
              <a:gd fmla="val 8889" name="adj"/>
            </a:avLst>
          </a:prstGeom>
          <a:solidFill>
            <a:srgbClr val="FFFFFF"/>
          </a:solidFill>
          <a:ln cap="flat" cmpd="sng" w="15225">
            <a:solidFill>
              <a:srgbClr val="E5720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Redesign</a:t>
            </a:r>
            <a:endParaRPr b="0" i="0" sz="13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priorities</a:t>
            </a:r>
            <a:endParaRPr b="0" i="0" sz="1300" u="none" cap="none" strike="noStrike">
              <a:solidFill>
                <a:schemeClr val="dk1"/>
              </a:solidFill>
              <a:latin typeface="Arial"/>
              <a:ea typeface="Arial"/>
              <a:cs typeface="Arial"/>
              <a:sym typeface="Arial"/>
            </a:endParaRPr>
          </a:p>
        </p:txBody>
      </p:sp>
      <p:cxnSp>
        <p:nvCxnSpPr>
          <p:cNvPr id="59" name="Google Shape;59;p3"/>
          <p:cNvCxnSpPr/>
          <p:nvPr/>
        </p:nvCxnSpPr>
        <p:spPr>
          <a:xfrm>
            <a:off x="2880360" y="1828800"/>
            <a:ext cx="685800" cy="0"/>
          </a:xfrm>
          <a:prstGeom prst="straightConnector1">
            <a:avLst/>
          </a:prstGeom>
          <a:noFill/>
          <a:ln cap="flat" cmpd="sng" w="17775">
            <a:solidFill>
              <a:srgbClr val="56616B"/>
            </a:solidFill>
            <a:prstDash val="solid"/>
            <a:round/>
            <a:headEnd len="sm" w="sm" type="none"/>
            <a:tailEnd len="med" w="med" type="triangle"/>
          </a:ln>
        </p:spPr>
      </p:cxnSp>
      <p:cxnSp>
        <p:nvCxnSpPr>
          <p:cNvPr id="60" name="Google Shape;60;p3"/>
          <p:cNvCxnSpPr/>
          <p:nvPr/>
        </p:nvCxnSpPr>
        <p:spPr>
          <a:xfrm>
            <a:off x="5669280" y="1828800"/>
            <a:ext cx="685800" cy="0"/>
          </a:xfrm>
          <a:prstGeom prst="straightConnector1">
            <a:avLst/>
          </a:prstGeom>
          <a:noFill/>
          <a:ln cap="flat" cmpd="sng" w="17775">
            <a:solidFill>
              <a:srgbClr val="56616B"/>
            </a:solidFill>
            <a:prstDash val="solid"/>
            <a:round/>
            <a:headEnd len="sm" w="sm" type="none"/>
            <a:tailEnd len="med" w="med" type="triangle"/>
          </a:ln>
        </p:spPr>
      </p:cxnSp>
      <p:cxnSp>
        <p:nvCxnSpPr>
          <p:cNvPr id="61" name="Google Shape;61;p3"/>
          <p:cNvCxnSpPr/>
          <p:nvPr/>
        </p:nvCxnSpPr>
        <p:spPr>
          <a:xfrm>
            <a:off x="8458200" y="1828800"/>
            <a:ext cx="685800" cy="0"/>
          </a:xfrm>
          <a:prstGeom prst="straightConnector1">
            <a:avLst/>
          </a:prstGeom>
          <a:noFill/>
          <a:ln cap="flat" cmpd="sng" w="17775">
            <a:solidFill>
              <a:srgbClr val="56616B"/>
            </a:solidFill>
            <a:prstDash val="solid"/>
            <a:round/>
            <a:headEnd len="sm" w="sm" type="none"/>
            <a:tailEnd len="med" w="med" type="triangle"/>
          </a:ln>
        </p:spPr>
      </p:cxnSp>
      <p:sp>
        <p:nvSpPr>
          <p:cNvPr id="62" name="Google Shape;62;p3"/>
          <p:cNvSpPr/>
          <p:nvPr/>
        </p:nvSpPr>
        <p:spPr>
          <a:xfrm>
            <a:off x="822960" y="2880360"/>
            <a:ext cx="5394960" cy="493776"/>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3"/>
          <p:cNvSpPr/>
          <p:nvPr/>
        </p:nvSpPr>
        <p:spPr>
          <a:xfrm>
            <a:off x="868680" y="2926080"/>
            <a:ext cx="2606040" cy="42976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Audit layer</a:t>
            </a:r>
            <a:endParaRPr b="0" i="0" sz="850" u="none" cap="none" strike="noStrike">
              <a:solidFill>
                <a:schemeClr val="dk1"/>
              </a:solidFill>
              <a:latin typeface="Arial"/>
              <a:ea typeface="Arial"/>
              <a:cs typeface="Arial"/>
              <a:sym typeface="Arial"/>
            </a:endParaRPr>
          </a:p>
        </p:txBody>
      </p:sp>
      <p:sp>
        <p:nvSpPr>
          <p:cNvPr id="64" name="Google Shape;64;p3"/>
          <p:cNvSpPr/>
          <p:nvPr/>
        </p:nvSpPr>
        <p:spPr>
          <a:xfrm>
            <a:off x="3566160" y="2926080"/>
            <a:ext cx="2606040" cy="42976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What was reviewed</a:t>
            </a:r>
            <a:endParaRPr b="0" i="0" sz="850" u="none" cap="none" strike="noStrike">
              <a:solidFill>
                <a:schemeClr val="dk1"/>
              </a:solidFill>
              <a:latin typeface="Arial"/>
              <a:ea typeface="Arial"/>
              <a:cs typeface="Arial"/>
              <a:sym typeface="Arial"/>
            </a:endParaRPr>
          </a:p>
        </p:txBody>
      </p:sp>
      <p:sp>
        <p:nvSpPr>
          <p:cNvPr id="65" name="Google Shape;65;p3"/>
          <p:cNvSpPr/>
          <p:nvPr/>
        </p:nvSpPr>
        <p:spPr>
          <a:xfrm>
            <a:off x="822960" y="3374136"/>
            <a:ext cx="5394960" cy="493776"/>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3"/>
          <p:cNvSpPr/>
          <p:nvPr/>
        </p:nvSpPr>
        <p:spPr>
          <a:xfrm>
            <a:off x="868680" y="3419856"/>
            <a:ext cx="2606040" cy="420624"/>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Inventory</a:t>
            </a:r>
            <a:endParaRPr b="0" i="0" sz="810" u="none" cap="none" strike="noStrike">
              <a:solidFill>
                <a:schemeClr val="dk1"/>
              </a:solidFill>
              <a:latin typeface="Arial"/>
              <a:ea typeface="Arial"/>
              <a:cs typeface="Arial"/>
              <a:sym typeface="Arial"/>
            </a:endParaRPr>
          </a:p>
        </p:txBody>
      </p:sp>
      <p:sp>
        <p:nvSpPr>
          <p:cNvPr id="67" name="Google Shape;67;p3"/>
          <p:cNvSpPr/>
          <p:nvPr/>
        </p:nvSpPr>
        <p:spPr>
          <a:xfrm>
            <a:off x="3566160" y="3419856"/>
            <a:ext cx="2606040" cy="420624"/>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Top folder, folder path, depth, page type, title, URL</a:t>
            </a:r>
            <a:endParaRPr b="0" i="0" sz="810" u="none" cap="none" strike="noStrike">
              <a:solidFill>
                <a:schemeClr val="dk1"/>
              </a:solidFill>
              <a:latin typeface="Arial"/>
              <a:ea typeface="Arial"/>
              <a:cs typeface="Arial"/>
              <a:sym typeface="Arial"/>
            </a:endParaRPr>
          </a:p>
        </p:txBody>
      </p:sp>
      <p:sp>
        <p:nvSpPr>
          <p:cNvPr id="68" name="Google Shape;68;p3"/>
          <p:cNvSpPr/>
          <p:nvPr/>
        </p:nvSpPr>
        <p:spPr>
          <a:xfrm>
            <a:off x="822960" y="3867912"/>
            <a:ext cx="5394960" cy="493776"/>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3"/>
          <p:cNvSpPr/>
          <p:nvPr/>
        </p:nvSpPr>
        <p:spPr>
          <a:xfrm>
            <a:off x="868680" y="3913632"/>
            <a:ext cx="2606040" cy="420624"/>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Quality signals</a:t>
            </a:r>
            <a:endParaRPr b="0" i="0" sz="810" u="none" cap="none" strike="noStrike">
              <a:solidFill>
                <a:schemeClr val="dk1"/>
              </a:solidFill>
              <a:latin typeface="Arial"/>
              <a:ea typeface="Arial"/>
              <a:cs typeface="Arial"/>
              <a:sym typeface="Arial"/>
            </a:endParaRPr>
          </a:p>
        </p:txBody>
      </p:sp>
      <p:sp>
        <p:nvSpPr>
          <p:cNvPr id="70" name="Google Shape;70;p3"/>
          <p:cNvSpPr/>
          <p:nvPr/>
        </p:nvSpPr>
        <p:spPr>
          <a:xfrm>
            <a:off x="3566160" y="3913632"/>
            <a:ext cx="2606040" cy="420624"/>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Accessibility, best practices, broken links,</a:t>
            </a:r>
            <a:r>
              <a:rPr lang="en-US" sz="810">
                <a:solidFill>
                  <a:srgbClr val="252525"/>
                </a:solidFill>
              </a:rPr>
              <a:t> </a:t>
            </a:r>
            <a:r>
              <a:rPr b="0" i="0" lang="en-US" sz="810" u="none" cap="none" strike="noStrike">
                <a:solidFill>
                  <a:srgbClr val="252525"/>
                </a:solidFill>
                <a:latin typeface="Arial"/>
                <a:ea typeface="Arial"/>
                <a:cs typeface="Arial"/>
                <a:sym typeface="Arial"/>
              </a:rPr>
              <a:t>governance</a:t>
            </a:r>
            <a:endParaRPr b="0" i="0" sz="810" u="none" cap="none" strike="noStrike">
              <a:solidFill>
                <a:schemeClr val="dk1"/>
              </a:solidFill>
              <a:latin typeface="Arial"/>
              <a:ea typeface="Arial"/>
              <a:cs typeface="Arial"/>
              <a:sym typeface="Arial"/>
            </a:endParaRPr>
          </a:p>
        </p:txBody>
      </p:sp>
      <p:sp>
        <p:nvSpPr>
          <p:cNvPr id="71" name="Google Shape;71;p3"/>
          <p:cNvSpPr/>
          <p:nvPr/>
        </p:nvSpPr>
        <p:spPr>
          <a:xfrm>
            <a:off x="822960" y="4361688"/>
            <a:ext cx="5394960" cy="493776"/>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3"/>
          <p:cNvSpPr/>
          <p:nvPr/>
        </p:nvSpPr>
        <p:spPr>
          <a:xfrm>
            <a:off x="868680" y="4407408"/>
            <a:ext cx="2606040" cy="420624"/>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Live sample</a:t>
            </a:r>
            <a:endParaRPr b="0" i="0" sz="810" u="none" cap="none" strike="noStrike">
              <a:solidFill>
                <a:schemeClr val="dk1"/>
              </a:solidFill>
              <a:latin typeface="Arial"/>
              <a:ea typeface="Arial"/>
              <a:cs typeface="Arial"/>
              <a:sym typeface="Arial"/>
            </a:endParaRPr>
          </a:p>
        </p:txBody>
      </p:sp>
      <p:sp>
        <p:nvSpPr>
          <p:cNvPr id="73" name="Google Shape;73;p3"/>
          <p:cNvSpPr/>
          <p:nvPr/>
        </p:nvSpPr>
        <p:spPr>
          <a:xfrm>
            <a:off x="3566160" y="4407408"/>
            <a:ext cx="2606040" cy="420624"/>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Navigation, homepage state</a:t>
            </a:r>
            <a:endParaRPr b="0" i="0" sz="810" u="none" cap="none" strike="noStrike">
              <a:solidFill>
                <a:schemeClr val="dk1"/>
              </a:solidFill>
              <a:latin typeface="Arial"/>
              <a:ea typeface="Arial"/>
              <a:cs typeface="Arial"/>
              <a:sym typeface="Arial"/>
            </a:endParaRPr>
          </a:p>
        </p:txBody>
      </p:sp>
      <p:sp>
        <p:nvSpPr>
          <p:cNvPr id="74" name="Google Shape;74;p3"/>
          <p:cNvSpPr/>
          <p:nvPr/>
        </p:nvSpPr>
        <p:spPr>
          <a:xfrm>
            <a:off x="822960" y="4855464"/>
            <a:ext cx="5394960" cy="493776"/>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3"/>
          <p:cNvSpPr/>
          <p:nvPr/>
        </p:nvSpPr>
        <p:spPr>
          <a:xfrm>
            <a:off x="868680" y="4901184"/>
            <a:ext cx="2606040" cy="420624"/>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Reference standards</a:t>
            </a:r>
            <a:endParaRPr b="0" i="0" sz="810" u="none" cap="none" strike="noStrike">
              <a:solidFill>
                <a:schemeClr val="dk1"/>
              </a:solidFill>
              <a:latin typeface="Arial"/>
              <a:ea typeface="Arial"/>
              <a:cs typeface="Arial"/>
              <a:sym typeface="Arial"/>
            </a:endParaRPr>
          </a:p>
        </p:txBody>
      </p:sp>
      <p:sp>
        <p:nvSpPr>
          <p:cNvPr id="76" name="Google Shape;76;p3"/>
          <p:cNvSpPr/>
          <p:nvPr/>
        </p:nvSpPr>
        <p:spPr>
          <a:xfrm>
            <a:off x="3566160" y="4901184"/>
            <a:ext cx="2606040" cy="420624"/>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lang="en-US" sz="810">
                <a:solidFill>
                  <a:srgbClr val="252525"/>
                </a:solidFill>
              </a:rPr>
              <a:t>University policies, brand standards, official style, and </a:t>
            </a:r>
            <a:r>
              <a:rPr b="0" i="0" lang="en-US" sz="810" u="none" cap="none" strike="noStrike">
                <a:solidFill>
                  <a:srgbClr val="252525"/>
                </a:solidFill>
                <a:latin typeface="Arial"/>
                <a:ea typeface="Arial"/>
                <a:cs typeface="Arial"/>
                <a:sym typeface="Arial"/>
              </a:rPr>
              <a:t> web accessibility</a:t>
            </a:r>
            <a:r>
              <a:rPr lang="en-US" sz="810">
                <a:solidFill>
                  <a:srgbClr val="252525"/>
                </a:solidFill>
              </a:rPr>
              <a:t>.</a:t>
            </a:r>
            <a:endParaRPr b="0" i="0" sz="810" u="none" cap="none" strike="noStrike">
              <a:solidFill>
                <a:schemeClr val="dk1"/>
              </a:solidFill>
              <a:latin typeface="Arial"/>
              <a:ea typeface="Arial"/>
              <a:cs typeface="Arial"/>
              <a:sym typeface="Arial"/>
            </a:endParaRPr>
          </a:p>
        </p:txBody>
      </p:sp>
      <p:sp>
        <p:nvSpPr>
          <p:cNvPr id="77" name="Google Shape;77;p3"/>
          <p:cNvSpPr/>
          <p:nvPr/>
        </p:nvSpPr>
        <p:spPr>
          <a:xfrm>
            <a:off x="6606543" y="3419845"/>
            <a:ext cx="4389000" cy="868800"/>
          </a:xfrm>
          <a:prstGeom prst="roundRect">
            <a:avLst>
              <a:gd fmla="val 8421" name="adj"/>
            </a:avLst>
          </a:prstGeom>
          <a:solidFill>
            <a:srgbClr val="F4E6EC"/>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Validation note</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The live homepage mirrors the primary </a:t>
            </a:r>
            <a:r>
              <a:rPr lang="en-US" sz="1050">
                <a:solidFill>
                  <a:srgbClr val="252525"/>
                </a:solidFill>
              </a:rPr>
              <a:t>right-hand navigation  and an Explore tab navigation. Ensure no backend folders or redirects appear in these lists.</a:t>
            </a:r>
            <a:endParaRPr b="0" i="0" sz="1150" u="none" cap="none" strike="noStrike">
              <a:solidFill>
                <a:schemeClr val="dk1"/>
              </a:solidFill>
              <a:latin typeface="Arial"/>
              <a:ea typeface="Arial"/>
              <a:cs typeface="Arial"/>
              <a:sym typeface="Arial"/>
            </a:endParaRPr>
          </a:p>
        </p:txBody>
      </p:sp>
      <p:sp>
        <p:nvSpPr>
          <p:cNvPr id="78" name="Google Shape;78;p3"/>
          <p:cNvSpPr/>
          <p:nvPr/>
        </p:nvSpPr>
        <p:spPr>
          <a:xfrm>
            <a:off x="521208" y="6199632"/>
            <a:ext cx="11064240" cy="16459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8A817A"/>
              </a:buClr>
              <a:buSzPts val="680"/>
              <a:buFont typeface="Arial"/>
              <a:buNone/>
            </a:pPr>
            <a:r>
              <a:rPr b="0" i="0" lang="en-US" sz="680" u="none" cap="none" strike="noStrike">
                <a:solidFill>
                  <a:srgbClr val="8A817A"/>
                </a:solidFill>
                <a:latin typeface="Arial"/>
                <a:ea typeface="Arial"/>
                <a:cs typeface="Arial"/>
                <a:sym typeface="Arial"/>
              </a:rPr>
              <a:t>Sources: uploaded workbook; https://cs.vt.edu/ and https://website.cs.vt.edu/ accessed 2026-06-17; brand.vt.edu communications resources.</a:t>
            </a:r>
            <a:endParaRPr b="0" i="0" sz="680" u="none" cap="none" strike="noStrike">
              <a:solidFill>
                <a:schemeClr val="dk1"/>
              </a:solidFill>
              <a:latin typeface="Arial"/>
              <a:ea typeface="Arial"/>
              <a:cs typeface="Arial"/>
              <a:sym typeface="Arial"/>
            </a:endParaRPr>
          </a:p>
        </p:txBody>
      </p:sp>
      <p:sp>
        <p:nvSpPr>
          <p:cNvPr id="79" name="Google Shape;79;p3"/>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80" name="Google Shape;80;p3"/>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3</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85" name="Shape 85"/>
        <p:cNvGrpSpPr/>
        <p:nvPr/>
      </p:nvGrpSpPr>
      <p:grpSpPr>
        <a:xfrm>
          <a:off x="0" y="0"/>
          <a:ext cx="0" cy="0"/>
          <a:chOff x="0" y="0"/>
          <a:chExt cx="0" cy="0"/>
        </a:xfrm>
      </p:grpSpPr>
      <p:sp>
        <p:nvSpPr>
          <p:cNvPr id="86" name="Google Shape;86;p4"/>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4"/>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4"/>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Portfolio at a glance</a:t>
            </a:r>
            <a:endParaRPr b="0" i="0" sz="2600" u="none" cap="none" strike="noStrike">
              <a:solidFill>
                <a:schemeClr val="dk1"/>
              </a:solidFill>
              <a:latin typeface="Arial"/>
              <a:ea typeface="Arial"/>
              <a:cs typeface="Arial"/>
              <a:sym typeface="Arial"/>
            </a:endParaRPr>
          </a:p>
        </p:txBody>
      </p:sp>
      <p:sp>
        <p:nvSpPr>
          <p:cNvPr id="89" name="Google Shape;89;p4"/>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The page count is concentrated in two content classes: people profiles and research/seminar pages.</a:t>
            </a:r>
            <a:endParaRPr b="0" i="0" sz="1150" u="none" cap="none" strike="noStrike">
              <a:solidFill>
                <a:schemeClr val="dk1"/>
              </a:solidFill>
              <a:latin typeface="Arial"/>
              <a:ea typeface="Arial"/>
              <a:cs typeface="Arial"/>
              <a:sym typeface="Arial"/>
            </a:endParaRPr>
          </a:p>
        </p:txBody>
      </p:sp>
      <p:graphicFrame>
        <p:nvGraphicFramePr>
          <p:cNvPr id="90" name="Google Shape;90;p4"/>
          <p:cNvGraphicFramePr/>
          <p:nvPr/>
        </p:nvGraphicFramePr>
        <p:xfrm>
          <a:off x="594360" y="1325880"/>
          <a:ext cx="5120640" cy="3840480"/>
        </p:xfrm>
        <a:graphic>
          <a:graphicData uri="http://schemas.openxmlformats.org/drawingml/2006/chart">
            <c:chart r:id="rId3"/>
          </a:graphicData>
        </a:graphic>
      </p:graphicFrame>
      <p:graphicFrame>
        <p:nvGraphicFramePr>
          <p:cNvPr id="91" name="Google Shape;91;p4"/>
          <p:cNvGraphicFramePr/>
          <p:nvPr/>
        </p:nvGraphicFramePr>
        <p:xfrm>
          <a:off x="6126480" y="1417320"/>
          <a:ext cx="5303520" cy="3383280"/>
        </p:xfrm>
        <a:graphic>
          <a:graphicData uri="http://schemas.openxmlformats.org/drawingml/2006/chart">
            <c:chart r:id="rId4"/>
          </a:graphicData>
        </a:graphic>
      </p:graphicFrame>
      <p:sp>
        <p:nvSpPr>
          <p:cNvPr id="92" name="Google Shape;92;p4"/>
          <p:cNvSpPr/>
          <p:nvPr/>
        </p:nvSpPr>
        <p:spPr>
          <a:xfrm>
            <a:off x="731520" y="5394960"/>
            <a:ext cx="10424160" cy="640080"/>
          </a:xfrm>
          <a:prstGeom prst="roundRect">
            <a:avLst>
              <a:gd fmla="val 11429" name="adj"/>
            </a:avLst>
          </a:prstGeom>
          <a:solidFill>
            <a:srgbClr val="FFFFFF"/>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Inventory pattern</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Research (most are seminar pages) (180) and People (151) together account for 83% of workbook pages. </a:t>
            </a:r>
            <a:r>
              <a:rPr lang="en-US" sz="1050">
                <a:solidFill>
                  <a:srgbClr val="252525"/>
                </a:solidFill>
              </a:rPr>
              <a:t>Communications manager governs people pages. Executive assistant governs seminar pages.</a:t>
            </a:r>
            <a:endParaRPr b="0" i="0" sz="1150" u="none" cap="none" strike="noStrike">
              <a:solidFill>
                <a:schemeClr val="dk1"/>
              </a:solidFill>
              <a:latin typeface="Arial"/>
              <a:ea typeface="Arial"/>
              <a:cs typeface="Arial"/>
              <a:sym typeface="Arial"/>
            </a:endParaRPr>
          </a:p>
        </p:txBody>
      </p:sp>
      <p:sp>
        <p:nvSpPr>
          <p:cNvPr id="93" name="Google Shape;93;p4"/>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94" name="Google Shape;94;p4"/>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4</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99" name="Shape 99"/>
        <p:cNvGrpSpPr/>
        <p:nvPr/>
      </p:nvGrpSpPr>
      <p:grpSpPr>
        <a:xfrm>
          <a:off x="0" y="0"/>
          <a:ext cx="0" cy="0"/>
          <a:chOff x="0" y="0"/>
          <a:chExt cx="0" cy="0"/>
        </a:xfrm>
      </p:grpSpPr>
      <p:sp>
        <p:nvSpPr>
          <p:cNvPr id="100" name="Google Shape;100;p5"/>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5"/>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5"/>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Current navigation model vs. actual inventory</a:t>
            </a:r>
            <a:endParaRPr b="0" i="0" sz="2600" u="none" cap="none" strike="noStrike">
              <a:solidFill>
                <a:schemeClr val="dk1"/>
              </a:solidFill>
              <a:latin typeface="Arial"/>
              <a:ea typeface="Arial"/>
              <a:cs typeface="Arial"/>
              <a:sym typeface="Arial"/>
            </a:endParaRPr>
          </a:p>
        </p:txBody>
      </p:sp>
      <p:sp>
        <p:nvSpPr>
          <p:cNvPr id="103" name="Google Shape;103;p5"/>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Primary nav looks simple; the workbook reveals hidden/system and legacy pathways underneath.</a:t>
            </a:r>
            <a:endParaRPr b="0" i="0" sz="1150" u="none" cap="none" strike="noStrike">
              <a:solidFill>
                <a:schemeClr val="dk1"/>
              </a:solidFill>
              <a:latin typeface="Arial"/>
              <a:ea typeface="Arial"/>
              <a:cs typeface="Arial"/>
              <a:sym typeface="Arial"/>
            </a:endParaRPr>
          </a:p>
        </p:txBody>
      </p:sp>
      <p:cxnSp>
        <p:nvCxnSpPr>
          <p:cNvPr id="104" name="Google Shape;104;p5"/>
          <p:cNvCxnSpPr/>
          <p:nvPr/>
        </p:nvCxnSpPr>
        <p:spPr>
          <a:xfrm flipH="1">
            <a:off x="1188720" y="1874520"/>
            <a:ext cx="4434840" cy="822960"/>
          </a:xfrm>
          <a:prstGeom prst="straightConnector1">
            <a:avLst/>
          </a:prstGeom>
          <a:noFill/>
          <a:ln cap="flat" cmpd="sng" w="13950">
            <a:solidFill>
              <a:srgbClr val="CFC8C0"/>
            </a:solidFill>
            <a:prstDash val="solid"/>
            <a:round/>
            <a:headEnd len="sm" w="sm" type="none"/>
            <a:tailEnd len="med" w="med" type="triangle"/>
          </a:ln>
        </p:spPr>
      </p:cxnSp>
      <p:cxnSp>
        <p:nvCxnSpPr>
          <p:cNvPr id="105" name="Google Shape;105;p5"/>
          <p:cNvCxnSpPr/>
          <p:nvPr/>
        </p:nvCxnSpPr>
        <p:spPr>
          <a:xfrm flipH="1">
            <a:off x="2880360" y="1874520"/>
            <a:ext cx="2743200" cy="822960"/>
          </a:xfrm>
          <a:prstGeom prst="straightConnector1">
            <a:avLst/>
          </a:prstGeom>
          <a:noFill/>
          <a:ln cap="flat" cmpd="sng" w="13950">
            <a:solidFill>
              <a:srgbClr val="CFC8C0"/>
            </a:solidFill>
            <a:prstDash val="solid"/>
            <a:round/>
            <a:headEnd len="sm" w="sm" type="none"/>
            <a:tailEnd len="med" w="med" type="triangle"/>
          </a:ln>
        </p:spPr>
      </p:cxnSp>
      <p:cxnSp>
        <p:nvCxnSpPr>
          <p:cNvPr id="106" name="Google Shape;106;p5"/>
          <p:cNvCxnSpPr/>
          <p:nvPr/>
        </p:nvCxnSpPr>
        <p:spPr>
          <a:xfrm flipH="1">
            <a:off x="4590288" y="1874520"/>
            <a:ext cx="1033272" cy="822960"/>
          </a:xfrm>
          <a:prstGeom prst="straightConnector1">
            <a:avLst/>
          </a:prstGeom>
          <a:noFill/>
          <a:ln cap="flat" cmpd="sng" w="13950">
            <a:solidFill>
              <a:srgbClr val="CFC8C0"/>
            </a:solidFill>
            <a:prstDash val="solid"/>
            <a:round/>
            <a:headEnd len="sm" w="sm" type="none"/>
            <a:tailEnd len="med" w="med" type="triangle"/>
          </a:ln>
        </p:spPr>
      </p:cxnSp>
      <p:cxnSp>
        <p:nvCxnSpPr>
          <p:cNvPr id="107" name="Google Shape;107;p5"/>
          <p:cNvCxnSpPr/>
          <p:nvPr/>
        </p:nvCxnSpPr>
        <p:spPr>
          <a:xfrm>
            <a:off x="5623560" y="1874520"/>
            <a:ext cx="685800" cy="822960"/>
          </a:xfrm>
          <a:prstGeom prst="straightConnector1">
            <a:avLst/>
          </a:prstGeom>
          <a:noFill/>
          <a:ln cap="flat" cmpd="sng" w="13950">
            <a:solidFill>
              <a:srgbClr val="CFC8C0"/>
            </a:solidFill>
            <a:prstDash val="solid"/>
            <a:round/>
            <a:headEnd len="sm" w="sm" type="none"/>
            <a:tailEnd len="med" w="med" type="triangle"/>
          </a:ln>
        </p:spPr>
      </p:cxnSp>
      <p:cxnSp>
        <p:nvCxnSpPr>
          <p:cNvPr id="108" name="Google Shape;108;p5"/>
          <p:cNvCxnSpPr/>
          <p:nvPr/>
        </p:nvCxnSpPr>
        <p:spPr>
          <a:xfrm>
            <a:off x="5623560" y="1874520"/>
            <a:ext cx="2441448" cy="822960"/>
          </a:xfrm>
          <a:prstGeom prst="straightConnector1">
            <a:avLst/>
          </a:prstGeom>
          <a:noFill/>
          <a:ln cap="flat" cmpd="sng" w="13950">
            <a:solidFill>
              <a:srgbClr val="CFC8C0"/>
            </a:solidFill>
            <a:prstDash val="solid"/>
            <a:round/>
            <a:headEnd len="sm" w="sm" type="none"/>
            <a:tailEnd len="med" w="med" type="triangle"/>
          </a:ln>
        </p:spPr>
      </p:cxnSp>
      <p:cxnSp>
        <p:nvCxnSpPr>
          <p:cNvPr id="109" name="Google Shape;109;p5"/>
          <p:cNvCxnSpPr/>
          <p:nvPr/>
        </p:nvCxnSpPr>
        <p:spPr>
          <a:xfrm>
            <a:off x="5623560" y="1874520"/>
            <a:ext cx="4206240" cy="822960"/>
          </a:xfrm>
          <a:prstGeom prst="straightConnector1">
            <a:avLst/>
          </a:prstGeom>
          <a:noFill/>
          <a:ln cap="flat" cmpd="sng" w="13950">
            <a:solidFill>
              <a:srgbClr val="CFC8C0"/>
            </a:solidFill>
            <a:prstDash val="solid"/>
            <a:round/>
            <a:headEnd len="sm" w="sm" type="none"/>
            <a:tailEnd len="med" w="med" type="triangle"/>
          </a:ln>
        </p:spPr>
      </p:cxnSp>
      <p:cxnSp>
        <p:nvCxnSpPr>
          <p:cNvPr id="110" name="Google Shape;110;p5"/>
          <p:cNvCxnSpPr/>
          <p:nvPr/>
        </p:nvCxnSpPr>
        <p:spPr>
          <a:xfrm>
            <a:off x="5623560" y="1874520"/>
            <a:ext cx="5623560" cy="822960"/>
          </a:xfrm>
          <a:prstGeom prst="straightConnector1">
            <a:avLst/>
          </a:prstGeom>
          <a:noFill/>
          <a:ln cap="flat" cmpd="sng" w="13950">
            <a:solidFill>
              <a:srgbClr val="CFC8C0"/>
            </a:solidFill>
            <a:prstDash val="solid"/>
            <a:round/>
            <a:headEnd len="sm" w="sm" type="none"/>
            <a:tailEnd len="med" w="med" type="triangle"/>
          </a:ln>
        </p:spPr>
      </p:cxnSp>
      <p:sp>
        <p:nvSpPr>
          <p:cNvPr id="111" name="Google Shape;111;p5"/>
          <p:cNvSpPr/>
          <p:nvPr/>
        </p:nvSpPr>
        <p:spPr>
          <a:xfrm>
            <a:off x="4709160" y="1234440"/>
            <a:ext cx="1828800" cy="685800"/>
          </a:xfrm>
          <a:prstGeom prst="roundRect">
            <a:avLst>
              <a:gd fmla="val 10667" name="adj"/>
            </a:avLst>
          </a:prstGeom>
          <a:solidFill>
            <a:srgbClr val="F4E6EC"/>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Home</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200"/>
              <a:buFont typeface="Arial"/>
              <a:buNone/>
            </a:pPr>
            <a:r>
              <a:rPr b="1" i="0" lang="en-US" sz="1200" u="none" cap="none" strike="noStrike">
                <a:solidFill>
                  <a:srgbClr val="252525"/>
                </a:solidFill>
                <a:latin typeface="Arial"/>
                <a:ea typeface="Arial"/>
                <a:cs typeface="Arial"/>
                <a:sym typeface="Arial"/>
              </a:rPr>
              <a:t>1</a:t>
            </a:r>
            <a:endParaRPr b="0" i="0" sz="1200" u="none" cap="none" strike="noStrike">
              <a:solidFill>
                <a:schemeClr val="dk1"/>
              </a:solidFill>
              <a:latin typeface="Arial"/>
              <a:ea typeface="Arial"/>
              <a:cs typeface="Arial"/>
              <a:sym typeface="Arial"/>
            </a:endParaRPr>
          </a:p>
        </p:txBody>
      </p:sp>
      <p:sp>
        <p:nvSpPr>
          <p:cNvPr id="112" name="Google Shape;112;p5"/>
          <p:cNvSpPr/>
          <p:nvPr/>
        </p:nvSpPr>
        <p:spPr>
          <a:xfrm>
            <a:off x="640080" y="2697480"/>
            <a:ext cx="1234440" cy="621792"/>
          </a:xfrm>
          <a:prstGeom prst="roundRect">
            <a:avLst>
              <a:gd fmla="val 11765" name="adj"/>
            </a:avLst>
          </a:prstGeom>
          <a:solidFill>
            <a:srgbClr val="FFFFFF"/>
          </a:solidFill>
          <a:ln cap="flat" cmpd="sng" w="15225">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About</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8</a:t>
            </a:r>
            <a:endParaRPr b="0" i="0" sz="1050" u="none" cap="none" strike="noStrike">
              <a:solidFill>
                <a:schemeClr val="dk1"/>
              </a:solidFill>
              <a:latin typeface="Arial"/>
              <a:ea typeface="Arial"/>
              <a:cs typeface="Arial"/>
              <a:sym typeface="Arial"/>
            </a:endParaRPr>
          </a:p>
        </p:txBody>
      </p:sp>
      <p:sp>
        <p:nvSpPr>
          <p:cNvPr id="113" name="Google Shape;113;p5"/>
          <p:cNvSpPr/>
          <p:nvPr/>
        </p:nvSpPr>
        <p:spPr>
          <a:xfrm>
            <a:off x="2331720" y="2697480"/>
            <a:ext cx="1325880" cy="621792"/>
          </a:xfrm>
          <a:prstGeom prst="roundRect">
            <a:avLst>
              <a:gd fmla="val 11765" name="adj"/>
            </a:avLst>
          </a:prstGeom>
          <a:solidFill>
            <a:srgbClr val="FFFFFF"/>
          </a:solidFill>
          <a:ln cap="flat" cmpd="sng" w="15225">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Academic</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18</a:t>
            </a:r>
            <a:endParaRPr b="0" i="0" sz="1050" u="none" cap="none" strike="noStrike">
              <a:solidFill>
                <a:schemeClr val="dk1"/>
              </a:solidFill>
              <a:latin typeface="Arial"/>
              <a:ea typeface="Arial"/>
              <a:cs typeface="Arial"/>
              <a:sym typeface="Arial"/>
            </a:endParaRPr>
          </a:p>
        </p:txBody>
      </p:sp>
      <p:sp>
        <p:nvSpPr>
          <p:cNvPr id="114" name="Google Shape;114;p5"/>
          <p:cNvSpPr/>
          <p:nvPr/>
        </p:nvSpPr>
        <p:spPr>
          <a:xfrm>
            <a:off x="4041648" y="2697480"/>
            <a:ext cx="1325880" cy="621792"/>
          </a:xfrm>
          <a:prstGeom prst="roundRect">
            <a:avLst>
              <a:gd fmla="val 11765" name="adj"/>
            </a:avLst>
          </a:prstGeom>
          <a:solidFill>
            <a:srgbClr val="FCEAD7"/>
          </a:solidFill>
          <a:ln cap="flat" cmpd="sng" w="15225">
            <a:solidFill>
              <a:srgbClr val="E5720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People</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151</a:t>
            </a:r>
            <a:endParaRPr b="0" i="0" sz="1050" u="none" cap="none" strike="noStrike">
              <a:solidFill>
                <a:schemeClr val="dk1"/>
              </a:solidFill>
              <a:latin typeface="Arial"/>
              <a:ea typeface="Arial"/>
              <a:cs typeface="Arial"/>
              <a:sym typeface="Arial"/>
            </a:endParaRPr>
          </a:p>
        </p:txBody>
      </p:sp>
      <p:sp>
        <p:nvSpPr>
          <p:cNvPr id="115" name="Google Shape;115;p5"/>
          <p:cNvSpPr/>
          <p:nvPr/>
        </p:nvSpPr>
        <p:spPr>
          <a:xfrm>
            <a:off x="5760720" y="2697480"/>
            <a:ext cx="1417320" cy="621792"/>
          </a:xfrm>
          <a:prstGeom prst="roundRect">
            <a:avLst>
              <a:gd fmla="val 11765" name="adj"/>
            </a:avLst>
          </a:prstGeom>
          <a:solidFill>
            <a:srgbClr val="FCEAD7"/>
          </a:solidFill>
          <a:ln cap="flat" cmpd="sng" w="15225">
            <a:solidFill>
              <a:srgbClr val="E5720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Research</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180</a:t>
            </a:r>
            <a:endParaRPr b="0" i="0" sz="1050" u="none" cap="none" strike="noStrike">
              <a:solidFill>
                <a:schemeClr val="dk1"/>
              </a:solidFill>
              <a:latin typeface="Arial"/>
              <a:ea typeface="Arial"/>
              <a:cs typeface="Arial"/>
              <a:sym typeface="Arial"/>
            </a:endParaRPr>
          </a:p>
        </p:txBody>
      </p:sp>
      <p:sp>
        <p:nvSpPr>
          <p:cNvPr id="116" name="Google Shape;116;p5"/>
          <p:cNvSpPr/>
          <p:nvPr/>
        </p:nvSpPr>
        <p:spPr>
          <a:xfrm>
            <a:off x="7516368" y="2697480"/>
            <a:ext cx="1325880" cy="621792"/>
          </a:xfrm>
          <a:prstGeom prst="roundRect">
            <a:avLst>
              <a:gd fmla="val 11765" name="adj"/>
            </a:avLst>
          </a:prstGeom>
          <a:solidFill>
            <a:srgbClr val="FFFFFF"/>
          </a:solidFill>
          <a:ln cap="flat" cmpd="sng" w="15225">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Engage</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32</a:t>
            </a:r>
            <a:endParaRPr b="0" i="0" sz="1050" u="none" cap="none" strike="noStrike">
              <a:solidFill>
                <a:schemeClr val="dk1"/>
              </a:solidFill>
              <a:latin typeface="Arial"/>
              <a:ea typeface="Arial"/>
              <a:cs typeface="Arial"/>
              <a:sym typeface="Arial"/>
            </a:endParaRPr>
          </a:p>
        </p:txBody>
      </p:sp>
      <p:sp>
        <p:nvSpPr>
          <p:cNvPr id="117" name="Google Shape;117;p5"/>
          <p:cNvSpPr/>
          <p:nvPr/>
        </p:nvSpPr>
        <p:spPr>
          <a:xfrm>
            <a:off x="9281160" y="2697480"/>
            <a:ext cx="1417320" cy="621792"/>
          </a:xfrm>
          <a:prstGeom prst="roundRect">
            <a:avLst>
              <a:gd fmla="val 11765" name="adj"/>
            </a:avLst>
          </a:prstGeom>
          <a:solidFill>
            <a:srgbClr val="FFFFFF"/>
          </a:solidFill>
          <a:ln cap="flat" cmpd="sng" w="15225">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Find future</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2</a:t>
            </a:r>
            <a:endParaRPr b="0" i="0" sz="1050" u="none" cap="none" strike="noStrike">
              <a:solidFill>
                <a:schemeClr val="dk1"/>
              </a:solidFill>
              <a:latin typeface="Arial"/>
              <a:ea typeface="Arial"/>
              <a:cs typeface="Arial"/>
              <a:sym typeface="Arial"/>
            </a:endParaRPr>
          </a:p>
        </p:txBody>
      </p:sp>
      <p:sp>
        <p:nvSpPr>
          <p:cNvPr id="118" name="Google Shape;118;p5"/>
          <p:cNvSpPr/>
          <p:nvPr/>
        </p:nvSpPr>
        <p:spPr>
          <a:xfrm>
            <a:off x="10698480" y="2697480"/>
            <a:ext cx="1325880" cy="621792"/>
          </a:xfrm>
          <a:prstGeom prst="roundRect">
            <a:avLst>
              <a:gd fmla="val 11765" name="adj"/>
            </a:avLst>
          </a:prstGeom>
          <a:solidFill>
            <a:srgbClr val="F4E6EC"/>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Tags/Content</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8</a:t>
            </a:r>
            <a:endParaRPr b="0" i="0" sz="1050" u="none" cap="none" strike="noStrike">
              <a:solidFill>
                <a:schemeClr val="dk1"/>
              </a:solidFill>
              <a:latin typeface="Arial"/>
              <a:ea typeface="Arial"/>
              <a:cs typeface="Arial"/>
              <a:sym typeface="Arial"/>
            </a:endParaRPr>
          </a:p>
        </p:txBody>
      </p:sp>
      <p:sp>
        <p:nvSpPr>
          <p:cNvPr id="119" name="Google Shape;119;p5"/>
          <p:cNvSpPr/>
          <p:nvPr/>
        </p:nvSpPr>
        <p:spPr>
          <a:xfrm>
            <a:off x="685800" y="3886200"/>
            <a:ext cx="1188720" cy="292608"/>
          </a:xfrm>
          <a:prstGeom prst="roundRect">
            <a:avLst>
              <a:gd fmla="val 18750" name="adj"/>
            </a:avLst>
          </a:prstGeom>
          <a:solidFill>
            <a:srgbClr val="861F41"/>
          </a:solidFill>
          <a:ln cap="flat" cmpd="sng" w="9525">
            <a:solidFill>
              <a:srgbClr val="861F41">
                <a:alpha val="0"/>
              </a:srgbClr>
            </a:solidFill>
            <a:prstDash val="solid"/>
            <a:round/>
            <a:headEnd len="sm" w="sm" type="none"/>
            <a:tailEnd len="sm" w="sm" type="none"/>
          </a:ln>
        </p:spPr>
        <p:txBody>
          <a:bodyPr anchorCtr="0" anchor="ctr" bIns="375" lIns="375" spcFirstLastPara="1" rIns="375" wrap="square" tIns="375">
            <a:normAutofit/>
          </a:bodyPr>
          <a:lstStyle/>
          <a:p>
            <a:pPr indent="0" lvl="0" marL="0" marR="0" rtl="0" algn="ctr">
              <a:lnSpc>
                <a:spcPct val="100000"/>
              </a:lnSpc>
              <a:spcBef>
                <a:spcPts val="0"/>
              </a:spcBef>
              <a:spcAft>
                <a:spcPts val="0"/>
              </a:spcAft>
              <a:buClr>
                <a:srgbClr val="FFFFFF"/>
              </a:buClr>
              <a:buSzPts val="800"/>
              <a:buFont typeface="Arial"/>
              <a:buNone/>
            </a:pPr>
            <a:r>
              <a:rPr b="1" i="0" lang="en-US" sz="800" u="none" cap="none" strike="noStrike">
                <a:solidFill>
                  <a:srgbClr val="FFFFFF"/>
                </a:solidFill>
                <a:latin typeface="Arial"/>
                <a:ea typeface="Arial"/>
                <a:cs typeface="Arial"/>
                <a:sym typeface="Arial"/>
              </a:rPr>
              <a:t>Primary nav</a:t>
            </a:r>
            <a:endParaRPr b="0" i="0" sz="800" u="none" cap="none" strike="noStrike">
              <a:solidFill>
                <a:schemeClr val="dk1"/>
              </a:solidFill>
              <a:latin typeface="Arial"/>
              <a:ea typeface="Arial"/>
              <a:cs typeface="Arial"/>
              <a:sym typeface="Arial"/>
            </a:endParaRPr>
          </a:p>
        </p:txBody>
      </p:sp>
      <p:sp>
        <p:nvSpPr>
          <p:cNvPr id="120" name="Google Shape;120;p5"/>
          <p:cNvSpPr/>
          <p:nvPr/>
        </p:nvSpPr>
        <p:spPr>
          <a:xfrm>
            <a:off x="2057400" y="3794760"/>
            <a:ext cx="5029200" cy="502920"/>
          </a:xfrm>
          <a:prstGeom prst="roundRect">
            <a:avLst>
              <a:gd fmla="val 14545" name="adj"/>
            </a:avLst>
          </a:prstGeom>
          <a:solidFill>
            <a:srgbClr val="FFFFFF"/>
          </a:solidFill>
          <a:ln cap="flat" cmpd="sng" w="12700">
            <a:solidFill>
              <a:srgbClr val="CFC8C0"/>
            </a:solidFill>
            <a:prstDash val="solid"/>
            <a:round/>
            <a:headEnd len="sm" w="sm" type="none"/>
            <a:tailEnd len="sm" w="sm" type="none"/>
          </a:ln>
        </p:spPr>
        <p:txBody>
          <a:bodyPr anchorCtr="0" anchor="ctr" bIns="1650" lIns="1650" spcFirstLastPara="1" rIns="1650" wrap="square" tIns="1650">
            <a:normAutofit/>
          </a:bodyPr>
          <a:lstStyle/>
          <a:p>
            <a:pPr indent="0" lvl="0" marL="0" marR="0" rtl="0" algn="ctr">
              <a:lnSpc>
                <a:spcPct val="100000"/>
              </a:lnSpc>
              <a:spcBef>
                <a:spcPts val="0"/>
              </a:spcBef>
              <a:spcAft>
                <a:spcPts val="0"/>
              </a:spcAft>
              <a:buClr>
                <a:srgbClr val="252525"/>
              </a:buClr>
              <a:buSzPts val="1300"/>
              <a:buFont typeface="Arial"/>
              <a:buNone/>
            </a:pPr>
            <a:r>
              <a:rPr b="1" i="0" lang="en-US" sz="1300" u="none" cap="none" strike="noStrike">
                <a:solidFill>
                  <a:srgbClr val="252525"/>
                </a:solidFill>
                <a:latin typeface="Arial"/>
                <a:ea typeface="Arial"/>
                <a:cs typeface="Arial"/>
                <a:sym typeface="Arial"/>
              </a:rPr>
              <a:t>About • Academic programs • People • Research • Engage</a:t>
            </a:r>
            <a:endParaRPr b="0" i="0" sz="1300" u="none" cap="none" strike="noStrike">
              <a:solidFill>
                <a:schemeClr val="dk1"/>
              </a:solidFill>
              <a:latin typeface="Arial"/>
              <a:ea typeface="Arial"/>
              <a:cs typeface="Arial"/>
              <a:sym typeface="Arial"/>
            </a:endParaRPr>
          </a:p>
        </p:txBody>
      </p:sp>
      <p:sp>
        <p:nvSpPr>
          <p:cNvPr id="121" name="Google Shape;121;p5"/>
          <p:cNvSpPr/>
          <p:nvPr/>
        </p:nvSpPr>
        <p:spPr>
          <a:xfrm>
            <a:off x="685800" y="4663440"/>
            <a:ext cx="1645920" cy="292608"/>
          </a:xfrm>
          <a:prstGeom prst="roundRect">
            <a:avLst>
              <a:gd fmla="val 18750" name="adj"/>
            </a:avLst>
          </a:prstGeom>
          <a:solidFill>
            <a:srgbClr val="E57200"/>
          </a:solidFill>
          <a:ln cap="flat" cmpd="sng" w="9525">
            <a:solidFill>
              <a:srgbClr val="E57200">
                <a:alpha val="0"/>
              </a:srgbClr>
            </a:solidFill>
            <a:prstDash val="solid"/>
            <a:round/>
            <a:headEnd len="sm" w="sm" type="none"/>
            <a:tailEnd len="sm" w="sm" type="none"/>
          </a:ln>
        </p:spPr>
        <p:txBody>
          <a:bodyPr anchorCtr="0" anchor="ctr" bIns="375" lIns="375" spcFirstLastPara="1" rIns="375" wrap="square" tIns="375">
            <a:normAutofit/>
          </a:bodyPr>
          <a:lstStyle/>
          <a:p>
            <a:pPr indent="0" lvl="0" marL="0" marR="0" rtl="0" algn="ctr">
              <a:lnSpc>
                <a:spcPct val="100000"/>
              </a:lnSpc>
              <a:spcBef>
                <a:spcPts val="0"/>
              </a:spcBef>
              <a:spcAft>
                <a:spcPts val="0"/>
              </a:spcAft>
              <a:buClr>
                <a:srgbClr val="FFFFFF"/>
              </a:buClr>
              <a:buSzPts val="800"/>
              <a:buFont typeface="Arial"/>
              <a:buNone/>
            </a:pPr>
            <a:r>
              <a:rPr b="1" i="0" lang="en-US" sz="800" u="none" cap="none" strike="noStrike">
                <a:solidFill>
                  <a:srgbClr val="FFFFFF"/>
                </a:solidFill>
                <a:latin typeface="Arial"/>
                <a:ea typeface="Arial"/>
                <a:cs typeface="Arial"/>
                <a:sym typeface="Arial"/>
              </a:rPr>
              <a:t>Non-primary inventory</a:t>
            </a:r>
            <a:endParaRPr b="0" i="0" sz="800" u="none" cap="none" strike="noStrike">
              <a:solidFill>
                <a:schemeClr val="dk1"/>
              </a:solidFill>
              <a:latin typeface="Arial"/>
              <a:ea typeface="Arial"/>
              <a:cs typeface="Arial"/>
              <a:sym typeface="Arial"/>
            </a:endParaRPr>
          </a:p>
        </p:txBody>
      </p:sp>
      <p:sp>
        <p:nvSpPr>
          <p:cNvPr id="122" name="Google Shape;122;p5"/>
          <p:cNvSpPr/>
          <p:nvPr/>
        </p:nvSpPr>
        <p:spPr>
          <a:xfrm>
            <a:off x="2651760" y="4572000"/>
            <a:ext cx="5760720" cy="502920"/>
          </a:xfrm>
          <a:prstGeom prst="roundRect">
            <a:avLst>
              <a:gd fmla="val 14545" name="adj"/>
            </a:avLst>
          </a:prstGeom>
          <a:solidFill>
            <a:srgbClr val="FFFFFF"/>
          </a:solidFill>
          <a:ln cap="flat" cmpd="sng" w="12700">
            <a:solidFill>
              <a:srgbClr val="CFC8C0"/>
            </a:solidFill>
            <a:prstDash val="solid"/>
            <a:round/>
            <a:headEnd len="sm" w="sm" type="none"/>
            <a:tailEnd len="sm" w="sm" type="none"/>
          </a:ln>
        </p:spPr>
        <p:txBody>
          <a:bodyPr anchorCtr="0" anchor="ctr" bIns="1650" lIns="1650" spcFirstLastPara="1" rIns="1650" wrap="square" tIns="1650">
            <a:normAutofit/>
          </a:bodyPr>
          <a:lstStyle/>
          <a:p>
            <a:pPr indent="0" lvl="0" marL="0" marR="0" rtl="0" algn="ctr">
              <a:lnSpc>
                <a:spcPct val="100000"/>
              </a:lnSpc>
              <a:spcBef>
                <a:spcPts val="0"/>
              </a:spcBef>
              <a:spcAft>
                <a:spcPts val="0"/>
              </a:spcAft>
              <a:buClr>
                <a:srgbClr val="252525"/>
              </a:buClr>
              <a:buSzPts val="1200"/>
              <a:buFont typeface="Arial"/>
              <a:buNone/>
            </a:pPr>
            <a:r>
              <a:rPr b="1" lang="en-US" sz="1200">
                <a:solidFill>
                  <a:srgbClr val="252525"/>
                </a:solidFill>
              </a:rPr>
              <a:t>“</a:t>
            </a:r>
            <a:r>
              <a:rPr b="1" i="0" lang="en-US" sz="1200" u="none" cap="none" strike="noStrike">
                <a:solidFill>
                  <a:srgbClr val="252525"/>
                </a:solidFill>
                <a:latin typeface="Arial"/>
                <a:ea typeface="Arial"/>
                <a:cs typeface="Arial"/>
                <a:sym typeface="Arial"/>
              </a:rPr>
              <a:t>Find Your Future Here</a:t>
            </a:r>
            <a:r>
              <a:rPr b="1" lang="en-US" sz="1200">
                <a:solidFill>
                  <a:srgbClr val="252525"/>
                </a:solidFill>
              </a:rPr>
              <a:t>” temporary page</a:t>
            </a:r>
            <a:endParaRPr b="0" i="0" sz="1200" u="none" cap="none" strike="noStrike">
              <a:solidFill>
                <a:schemeClr val="dk1"/>
              </a:solidFill>
              <a:latin typeface="Arial"/>
              <a:ea typeface="Arial"/>
              <a:cs typeface="Arial"/>
              <a:sym typeface="Arial"/>
            </a:endParaRPr>
          </a:p>
        </p:txBody>
      </p:sp>
      <p:sp>
        <p:nvSpPr>
          <p:cNvPr id="123" name="Google Shape;123;p5"/>
          <p:cNvSpPr/>
          <p:nvPr/>
        </p:nvSpPr>
        <p:spPr>
          <a:xfrm>
            <a:off x="8778250" y="3840474"/>
            <a:ext cx="2441400" cy="1428900"/>
          </a:xfrm>
          <a:prstGeom prst="roundRect">
            <a:avLst>
              <a:gd fmla="val 5926" name="adj"/>
            </a:avLst>
          </a:prstGeom>
          <a:solidFill>
            <a:srgbClr val="FFFFFF"/>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Governance implication</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Navigation redesign alone will not solve risk. </a:t>
            </a:r>
            <a:r>
              <a:rPr lang="en-US" sz="1050">
                <a:solidFill>
                  <a:srgbClr val="252525"/>
                </a:solidFill>
              </a:rPr>
              <a:t>S</a:t>
            </a:r>
            <a:r>
              <a:rPr b="0" i="0" lang="en-US" sz="1050" u="none" cap="none" strike="noStrike">
                <a:solidFill>
                  <a:srgbClr val="252525"/>
                </a:solidFill>
                <a:latin typeface="Arial"/>
                <a:ea typeface="Arial"/>
                <a:cs typeface="Arial"/>
                <a:sym typeface="Arial"/>
              </a:rPr>
              <a:t>eminar and Undergraduate Handbook page governance</a:t>
            </a:r>
            <a:r>
              <a:rPr lang="en-US" sz="1050">
                <a:solidFill>
                  <a:srgbClr val="252525"/>
                </a:solidFill>
              </a:rPr>
              <a:t>/update are </a:t>
            </a:r>
            <a:r>
              <a:rPr b="0" i="0" lang="en-US" sz="1050" u="none" cap="none" strike="noStrike">
                <a:solidFill>
                  <a:srgbClr val="252525"/>
                </a:solidFill>
                <a:latin typeface="Arial"/>
                <a:ea typeface="Arial"/>
                <a:cs typeface="Arial"/>
                <a:sym typeface="Arial"/>
              </a:rPr>
              <a:t>crucial.</a:t>
            </a:r>
            <a:endParaRPr b="0" i="0" sz="1150" u="none" cap="none" strike="noStrike">
              <a:solidFill>
                <a:schemeClr val="dk1"/>
              </a:solidFill>
              <a:latin typeface="Arial"/>
              <a:ea typeface="Arial"/>
              <a:cs typeface="Arial"/>
              <a:sym typeface="Arial"/>
            </a:endParaRPr>
          </a:p>
        </p:txBody>
      </p:sp>
      <p:sp>
        <p:nvSpPr>
          <p:cNvPr id="124" name="Google Shape;124;p5"/>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125" name="Google Shape;125;p5"/>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5</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130" name="Shape 130"/>
        <p:cNvGrpSpPr/>
        <p:nvPr/>
      </p:nvGrpSpPr>
      <p:grpSpPr>
        <a:xfrm>
          <a:off x="0" y="0"/>
          <a:ext cx="0" cy="0"/>
          <a:chOff x="0" y="0"/>
          <a:chExt cx="0" cy="0"/>
        </a:xfrm>
      </p:grpSpPr>
      <p:sp>
        <p:nvSpPr>
          <p:cNvPr id="131" name="Google Shape;131;p6"/>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6"/>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6"/>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Condensed current tree with governance flags</a:t>
            </a:r>
            <a:endParaRPr b="0" i="0" sz="2600" u="none" cap="none" strike="noStrike">
              <a:solidFill>
                <a:schemeClr val="dk1"/>
              </a:solidFill>
              <a:latin typeface="Arial"/>
              <a:ea typeface="Arial"/>
              <a:cs typeface="Arial"/>
              <a:sym typeface="Arial"/>
            </a:endParaRPr>
          </a:p>
        </p:txBody>
      </p:sp>
      <p:sp>
        <p:nvSpPr>
          <p:cNvPr id="134" name="Google Shape;134;p6"/>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This view collapses individual People and Research pages into manageable subtrees.</a:t>
            </a:r>
            <a:endParaRPr b="0" i="0" sz="1150" u="none" cap="none" strike="noStrike">
              <a:solidFill>
                <a:schemeClr val="dk1"/>
              </a:solidFill>
              <a:latin typeface="Arial"/>
              <a:ea typeface="Arial"/>
              <a:cs typeface="Arial"/>
              <a:sym typeface="Arial"/>
            </a:endParaRPr>
          </a:p>
        </p:txBody>
      </p:sp>
      <p:cxnSp>
        <p:nvCxnSpPr>
          <p:cNvPr id="135" name="Google Shape;135;p6"/>
          <p:cNvCxnSpPr/>
          <p:nvPr/>
        </p:nvCxnSpPr>
        <p:spPr>
          <a:xfrm>
            <a:off x="1097280" y="1920240"/>
            <a:ext cx="1097280" cy="0"/>
          </a:xfrm>
          <a:prstGeom prst="straightConnector1">
            <a:avLst/>
          </a:prstGeom>
          <a:noFill/>
          <a:ln cap="flat" cmpd="sng" w="17775">
            <a:solidFill>
              <a:srgbClr val="CFC8C0"/>
            </a:solidFill>
            <a:prstDash val="solid"/>
            <a:round/>
            <a:headEnd len="sm" w="sm" type="none"/>
            <a:tailEnd len="med" w="med" type="triangle"/>
          </a:ln>
        </p:spPr>
      </p:cxnSp>
      <p:cxnSp>
        <p:nvCxnSpPr>
          <p:cNvPr id="136" name="Google Shape;136;p6"/>
          <p:cNvCxnSpPr/>
          <p:nvPr/>
        </p:nvCxnSpPr>
        <p:spPr>
          <a:xfrm>
            <a:off x="1097280" y="1920240"/>
            <a:ext cx="1097280" cy="914400"/>
          </a:xfrm>
          <a:prstGeom prst="straightConnector1">
            <a:avLst/>
          </a:prstGeom>
          <a:noFill/>
          <a:ln cap="flat" cmpd="sng" w="17775">
            <a:solidFill>
              <a:srgbClr val="CFC8C0"/>
            </a:solidFill>
            <a:prstDash val="solid"/>
            <a:round/>
            <a:headEnd len="sm" w="sm" type="none"/>
            <a:tailEnd len="med" w="med" type="triangle"/>
          </a:ln>
        </p:spPr>
      </p:cxnSp>
      <p:cxnSp>
        <p:nvCxnSpPr>
          <p:cNvPr id="137" name="Google Shape;137;p6"/>
          <p:cNvCxnSpPr/>
          <p:nvPr/>
        </p:nvCxnSpPr>
        <p:spPr>
          <a:xfrm>
            <a:off x="1097280" y="1920240"/>
            <a:ext cx="1097280" cy="1828800"/>
          </a:xfrm>
          <a:prstGeom prst="straightConnector1">
            <a:avLst/>
          </a:prstGeom>
          <a:noFill/>
          <a:ln cap="flat" cmpd="sng" w="17775">
            <a:solidFill>
              <a:srgbClr val="CFC8C0"/>
            </a:solidFill>
            <a:prstDash val="solid"/>
            <a:round/>
            <a:headEnd len="sm" w="sm" type="none"/>
            <a:tailEnd len="med" w="med" type="triangle"/>
          </a:ln>
        </p:spPr>
      </p:cxnSp>
      <p:cxnSp>
        <p:nvCxnSpPr>
          <p:cNvPr id="138" name="Google Shape;138;p6"/>
          <p:cNvCxnSpPr/>
          <p:nvPr/>
        </p:nvCxnSpPr>
        <p:spPr>
          <a:xfrm>
            <a:off x="1097280" y="1920240"/>
            <a:ext cx="1097280" cy="2743200"/>
          </a:xfrm>
          <a:prstGeom prst="straightConnector1">
            <a:avLst/>
          </a:prstGeom>
          <a:noFill/>
          <a:ln cap="flat" cmpd="sng" w="17775">
            <a:solidFill>
              <a:srgbClr val="CFC8C0"/>
            </a:solidFill>
            <a:prstDash val="solid"/>
            <a:round/>
            <a:headEnd len="sm" w="sm" type="none"/>
            <a:tailEnd len="med" w="med" type="triangle"/>
          </a:ln>
        </p:spPr>
      </p:cxnSp>
      <p:sp>
        <p:nvSpPr>
          <p:cNvPr id="139" name="Google Shape;139;p6"/>
          <p:cNvSpPr/>
          <p:nvPr/>
        </p:nvSpPr>
        <p:spPr>
          <a:xfrm>
            <a:off x="502920" y="1536192"/>
            <a:ext cx="1234440" cy="685800"/>
          </a:xfrm>
          <a:prstGeom prst="roundRect">
            <a:avLst>
              <a:gd fmla="val 10667" name="adj"/>
            </a:avLst>
          </a:prstGeom>
          <a:solidFill>
            <a:srgbClr val="861F41"/>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FFFFFF"/>
              </a:buClr>
              <a:buSzPts val="1200"/>
              <a:buFont typeface="Arial"/>
              <a:buNone/>
            </a:pPr>
            <a:r>
              <a:rPr b="1" i="0" lang="en-US" sz="1200" u="none" cap="none" strike="noStrike">
                <a:solidFill>
                  <a:srgbClr val="FFFFFF"/>
                </a:solidFill>
                <a:latin typeface="Arial"/>
                <a:ea typeface="Arial"/>
                <a:cs typeface="Arial"/>
                <a:sym typeface="Arial"/>
              </a:rPr>
              <a:t>CS site</a:t>
            </a:r>
            <a:endParaRPr b="0" i="0" sz="1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FFFFFF"/>
              </a:buClr>
              <a:buSzPts val="1200"/>
              <a:buFont typeface="Arial"/>
              <a:buNone/>
            </a:pPr>
            <a:r>
              <a:rPr b="1" i="0" lang="en-US" sz="1200" u="none" cap="none" strike="noStrike">
                <a:solidFill>
                  <a:srgbClr val="FFFFFF"/>
                </a:solidFill>
                <a:latin typeface="Arial"/>
                <a:ea typeface="Arial"/>
                <a:cs typeface="Arial"/>
                <a:sym typeface="Arial"/>
              </a:rPr>
              <a:t>400 pages</a:t>
            </a:r>
            <a:endParaRPr b="0" i="0" sz="1200" u="none" cap="none" strike="noStrike">
              <a:solidFill>
                <a:schemeClr val="dk1"/>
              </a:solidFill>
              <a:latin typeface="Arial"/>
              <a:ea typeface="Arial"/>
              <a:cs typeface="Arial"/>
              <a:sym typeface="Arial"/>
            </a:endParaRPr>
          </a:p>
        </p:txBody>
      </p:sp>
      <p:sp>
        <p:nvSpPr>
          <p:cNvPr id="140" name="Google Shape;140;p6"/>
          <p:cNvSpPr/>
          <p:nvPr/>
        </p:nvSpPr>
        <p:spPr>
          <a:xfrm>
            <a:off x="2240280" y="1508760"/>
            <a:ext cx="2011680" cy="713232"/>
          </a:xfrm>
          <a:prstGeom prst="roundRect">
            <a:avLst>
              <a:gd fmla="val 10256"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Academic</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18 pages</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HIGH VALUE</a:t>
            </a:r>
            <a:endParaRPr b="0" i="0" sz="1050" u="none" cap="none" strike="noStrike">
              <a:solidFill>
                <a:schemeClr val="dk1"/>
              </a:solidFill>
              <a:latin typeface="Arial"/>
              <a:ea typeface="Arial"/>
              <a:cs typeface="Arial"/>
              <a:sym typeface="Arial"/>
            </a:endParaRPr>
          </a:p>
        </p:txBody>
      </p:sp>
      <p:sp>
        <p:nvSpPr>
          <p:cNvPr id="141" name="Google Shape;141;p6"/>
          <p:cNvSpPr/>
          <p:nvPr/>
        </p:nvSpPr>
        <p:spPr>
          <a:xfrm>
            <a:off x="2240280" y="2560320"/>
            <a:ext cx="2011680" cy="713232"/>
          </a:xfrm>
          <a:prstGeom prst="roundRect">
            <a:avLst>
              <a:gd fmla="val 10256" name="adj"/>
            </a:avLst>
          </a:prstGeom>
          <a:solidFill>
            <a:srgbClr val="FCEAD7"/>
          </a:solidFill>
          <a:ln cap="flat" cmpd="sng" w="15225">
            <a:solidFill>
              <a:srgbClr val="E5720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People</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151 pages</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DATA / PROFILE GOVERNANCE</a:t>
            </a:r>
            <a:endParaRPr b="0" i="0" sz="1050" u="none" cap="none" strike="noStrike">
              <a:solidFill>
                <a:schemeClr val="dk1"/>
              </a:solidFill>
              <a:latin typeface="Arial"/>
              <a:ea typeface="Arial"/>
              <a:cs typeface="Arial"/>
              <a:sym typeface="Arial"/>
            </a:endParaRPr>
          </a:p>
        </p:txBody>
      </p:sp>
      <p:sp>
        <p:nvSpPr>
          <p:cNvPr id="142" name="Google Shape;142;p6"/>
          <p:cNvSpPr/>
          <p:nvPr/>
        </p:nvSpPr>
        <p:spPr>
          <a:xfrm>
            <a:off x="2240280" y="3611880"/>
            <a:ext cx="2011680" cy="713232"/>
          </a:xfrm>
          <a:prstGeom prst="roundRect">
            <a:avLst>
              <a:gd fmla="val 10256" name="adj"/>
            </a:avLst>
          </a:prstGeom>
          <a:solidFill>
            <a:srgbClr val="FCEAD7"/>
          </a:solidFill>
          <a:ln cap="flat" cmpd="sng" w="15225">
            <a:solidFill>
              <a:srgbClr val="E5720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Research</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180 pages</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LIFECYCLE GOVERNANCE</a:t>
            </a:r>
            <a:endParaRPr b="0" i="0" sz="1050" u="none" cap="none" strike="noStrike">
              <a:solidFill>
                <a:schemeClr val="dk1"/>
              </a:solidFill>
              <a:latin typeface="Arial"/>
              <a:ea typeface="Arial"/>
              <a:cs typeface="Arial"/>
              <a:sym typeface="Arial"/>
            </a:endParaRPr>
          </a:p>
        </p:txBody>
      </p:sp>
      <p:sp>
        <p:nvSpPr>
          <p:cNvPr id="143" name="Google Shape;143;p6"/>
          <p:cNvSpPr/>
          <p:nvPr/>
        </p:nvSpPr>
        <p:spPr>
          <a:xfrm>
            <a:off x="2240280" y="4663440"/>
            <a:ext cx="2011680" cy="713232"/>
          </a:xfrm>
          <a:prstGeom prst="roundRect">
            <a:avLst>
              <a:gd fmla="val 10256" name="adj"/>
            </a:avLst>
          </a:prstGeom>
          <a:solidFill>
            <a:srgbClr val="FFFFFF"/>
          </a:solidFill>
          <a:ln cap="flat" cmpd="sng" w="15225">
            <a:solidFill>
              <a:srgbClr val="861F41"/>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Engage</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32 pages</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ALUMNI / INDUSTRY</a:t>
            </a:r>
            <a:endParaRPr b="0" i="0" sz="1050" u="none" cap="none" strike="noStrike">
              <a:solidFill>
                <a:schemeClr val="dk1"/>
              </a:solidFill>
              <a:latin typeface="Arial"/>
              <a:ea typeface="Arial"/>
              <a:cs typeface="Arial"/>
              <a:sym typeface="Arial"/>
            </a:endParaRPr>
          </a:p>
        </p:txBody>
      </p:sp>
      <p:sp>
        <p:nvSpPr>
          <p:cNvPr id="144" name="Google Shape;144;p6"/>
          <p:cNvSpPr/>
          <p:nvPr/>
        </p:nvSpPr>
        <p:spPr>
          <a:xfrm>
            <a:off x="4937760" y="1426464"/>
            <a:ext cx="1508760" cy="868680"/>
          </a:xfrm>
          <a:prstGeom prst="roundRect">
            <a:avLst>
              <a:gd fmla="val 8421" name="adj"/>
            </a:avLst>
          </a:prstGeom>
          <a:solidFill>
            <a:srgbClr val="FFFFFF"/>
          </a:solidFill>
          <a:ln cap="flat" cmpd="sng" w="12700">
            <a:solidFill>
              <a:srgbClr val="CFC8C0"/>
            </a:solidFill>
            <a:prstDash val="solid"/>
            <a:round/>
            <a:headEnd len="sm" w="sm" type="none"/>
            <a:tailEnd len="sm" w="sm" type="none"/>
          </a:ln>
        </p:spPr>
        <p:txBody>
          <a:bodyPr anchorCtr="0" anchor="ctr" bIns="1650" lIns="1650" spcFirstLastPara="1" rIns="1650" wrap="square" tIns="16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Admissions</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Curriculum</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Advising</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Funding</a:t>
            </a:r>
            <a:endParaRPr b="0" i="0" sz="1050" u="none" cap="none" strike="noStrike">
              <a:solidFill>
                <a:schemeClr val="dk1"/>
              </a:solidFill>
              <a:latin typeface="Arial"/>
              <a:ea typeface="Arial"/>
              <a:cs typeface="Arial"/>
              <a:sym typeface="Arial"/>
            </a:endParaRPr>
          </a:p>
        </p:txBody>
      </p:sp>
      <p:sp>
        <p:nvSpPr>
          <p:cNvPr id="145" name="Google Shape;145;p6"/>
          <p:cNvSpPr/>
          <p:nvPr/>
        </p:nvSpPr>
        <p:spPr>
          <a:xfrm>
            <a:off x="4937760" y="2542032"/>
            <a:ext cx="1508760" cy="868680"/>
          </a:xfrm>
          <a:prstGeom prst="roundRect">
            <a:avLst>
              <a:gd fmla="val 8421" name="adj"/>
            </a:avLst>
          </a:prstGeom>
          <a:solidFill>
            <a:srgbClr val="FFFFFF"/>
          </a:solidFill>
          <a:ln cap="flat" cmpd="sng" w="12700">
            <a:solidFill>
              <a:srgbClr val="CFC8C0"/>
            </a:solidFill>
            <a:prstDash val="solid"/>
            <a:round/>
            <a:headEnd len="sm" w="sm" type="none"/>
            <a:tailEnd len="sm" w="sm" type="none"/>
          </a:ln>
        </p:spPr>
        <p:txBody>
          <a:bodyPr anchorCtr="0" anchor="ctr" bIns="1650" lIns="1650" spcFirstLastPara="1" rIns="1650" wrap="square" tIns="16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Faculty</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Admin</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Board</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Courtesy appts</a:t>
            </a:r>
            <a:endParaRPr b="0" i="0" sz="1050" u="none" cap="none" strike="noStrike">
              <a:solidFill>
                <a:schemeClr val="dk1"/>
              </a:solidFill>
              <a:latin typeface="Arial"/>
              <a:ea typeface="Arial"/>
              <a:cs typeface="Arial"/>
              <a:sym typeface="Arial"/>
            </a:endParaRPr>
          </a:p>
        </p:txBody>
      </p:sp>
      <p:sp>
        <p:nvSpPr>
          <p:cNvPr id="146" name="Google Shape;146;p6"/>
          <p:cNvSpPr/>
          <p:nvPr/>
        </p:nvSpPr>
        <p:spPr>
          <a:xfrm>
            <a:off x="4937760" y="3639312"/>
            <a:ext cx="1508760" cy="868680"/>
          </a:xfrm>
          <a:prstGeom prst="roundRect">
            <a:avLst>
              <a:gd fmla="val 8421" name="adj"/>
            </a:avLst>
          </a:prstGeom>
          <a:solidFill>
            <a:srgbClr val="FFFFFF"/>
          </a:solidFill>
          <a:ln cap="flat" cmpd="sng" w="12700">
            <a:solidFill>
              <a:srgbClr val="CFC8C0"/>
            </a:solidFill>
            <a:prstDash val="solid"/>
            <a:round/>
            <a:headEnd len="sm" w="sm" type="none"/>
            <a:tailEnd len="sm" w="sm" type="none"/>
          </a:ln>
        </p:spPr>
        <p:txBody>
          <a:bodyPr anchorCtr="0" anchor="ctr" bIns="1650" lIns="1650" spcFirstLastPara="1" rIns="1650" wrap="square" tIns="16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Areas</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Centers</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Seminars</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Grantline</a:t>
            </a:r>
            <a:endParaRPr b="0" i="0" sz="1050" u="none" cap="none" strike="noStrike">
              <a:solidFill>
                <a:schemeClr val="dk1"/>
              </a:solidFill>
              <a:latin typeface="Arial"/>
              <a:ea typeface="Arial"/>
              <a:cs typeface="Arial"/>
              <a:sym typeface="Arial"/>
            </a:endParaRPr>
          </a:p>
        </p:txBody>
      </p:sp>
      <p:sp>
        <p:nvSpPr>
          <p:cNvPr id="147" name="Google Shape;147;p6"/>
          <p:cNvSpPr/>
          <p:nvPr/>
        </p:nvSpPr>
        <p:spPr>
          <a:xfrm>
            <a:off x="4937760" y="4681728"/>
            <a:ext cx="1508760" cy="868680"/>
          </a:xfrm>
          <a:prstGeom prst="roundRect">
            <a:avLst>
              <a:gd fmla="val 8421" name="adj"/>
            </a:avLst>
          </a:prstGeom>
          <a:solidFill>
            <a:srgbClr val="FFFFFF"/>
          </a:solidFill>
          <a:ln cap="flat" cmpd="sng" w="12700">
            <a:solidFill>
              <a:srgbClr val="CFC8C0"/>
            </a:solidFill>
            <a:prstDash val="solid"/>
            <a:round/>
            <a:headEnd len="sm" w="sm" type="none"/>
            <a:tailEnd len="sm" w="sm" type="none"/>
          </a:ln>
        </p:spPr>
        <p:txBody>
          <a:bodyPr anchorCtr="0" anchor="ctr" bIns="1650" lIns="1650" spcFirstLastPara="1" rIns="1650" wrap="square" tIns="1650">
            <a:normAutofit/>
          </a:bodyPr>
          <a:lstStyle/>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Alumni</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Giving</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Industry</a:t>
            </a:r>
            <a:endParaRPr b="0" i="0" sz="105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1" i="0" lang="en-US" sz="1050" u="none" cap="none" strike="noStrike">
                <a:solidFill>
                  <a:srgbClr val="252525"/>
                </a:solidFill>
                <a:latin typeface="Arial"/>
                <a:ea typeface="Arial"/>
                <a:cs typeface="Arial"/>
                <a:sym typeface="Arial"/>
              </a:rPr>
              <a:t>Events</a:t>
            </a:r>
            <a:endParaRPr b="0" i="0" sz="1050" u="none" cap="none" strike="noStrike">
              <a:solidFill>
                <a:schemeClr val="dk1"/>
              </a:solidFill>
              <a:latin typeface="Arial"/>
              <a:ea typeface="Arial"/>
              <a:cs typeface="Arial"/>
              <a:sym typeface="Arial"/>
            </a:endParaRPr>
          </a:p>
        </p:txBody>
      </p:sp>
      <p:sp>
        <p:nvSpPr>
          <p:cNvPr id="148" name="Google Shape;148;p6"/>
          <p:cNvSpPr/>
          <p:nvPr/>
        </p:nvSpPr>
        <p:spPr>
          <a:xfrm>
            <a:off x="7178040" y="1417320"/>
            <a:ext cx="3383280" cy="777240"/>
          </a:xfrm>
          <a:prstGeom prst="roundRect">
            <a:avLst>
              <a:gd fmla="val 9412" name="adj"/>
            </a:avLst>
          </a:prstGeom>
          <a:solidFill>
            <a:srgbClr val="F4E6EC"/>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SEO risk</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Research and People hold 484 SEO flags combined in the workbook.</a:t>
            </a:r>
            <a:endParaRPr b="0" i="0" sz="1150" u="none" cap="none" strike="noStrike">
              <a:solidFill>
                <a:schemeClr val="dk1"/>
              </a:solidFill>
              <a:latin typeface="Arial"/>
              <a:ea typeface="Arial"/>
              <a:cs typeface="Arial"/>
              <a:sym typeface="Arial"/>
            </a:endParaRPr>
          </a:p>
        </p:txBody>
      </p:sp>
      <p:sp>
        <p:nvSpPr>
          <p:cNvPr id="149" name="Google Shape;149;p6"/>
          <p:cNvSpPr/>
          <p:nvPr/>
        </p:nvSpPr>
        <p:spPr>
          <a:xfrm>
            <a:off x="7178040" y="2423160"/>
            <a:ext cx="3383280" cy="777240"/>
          </a:xfrm>
          <a:prstGeom prst="roundRect">
            <a:avLst>
              <a:gd fmla="val 9412" name="adj"/>
            </a:avLst>
          </a:prstGeom>
          <a:solidFill>
            <a:srgbClr val="FCEAD7"/>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Broken-link risk</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One seminar landing page accounts for 137 broken-link flags.</a:t>
            </a:r>
            <a:endParaRPr b="0" i="0" sz="1150" u="none" cap="none" strike="noStrike">
              <a:solidFill>
                <a:schemeClr val="dk1"/>
              </a:solidFill>
              <a:latin typeface="Arial"/>
              <a:ea typeface="Arial"/>
              <a:cs typeface="Arial"/>
              <a:sym typeface="Arial"/>
            </a:endParaRPr>
          </a:p>
        </p:txBody>
      </p:sp>
      <p:sp>
        <p:nvSpPr>
          <p:cNvPr id="150" name="Google Shape;150;p6"/>
          <p:cNvSpPr/>
          <p:nvPr/>
        </p:nvSpPr>
        <p:spPr>
          <a:xfrm>
            <a:off x="7178040" y="3429000"/>
            <a:ext cx="3383280" cy="777240"/>
          </a:xfrm>
          <a:prstGeom prst="roundRect">
            <a:avLst>
              <a:gd fmla="val 9412" name="adj"/>
            </a:avLst>
          </a:prstGeom>
          <a:solidFill>
            <a:srgbClr val="FFFFFF"/>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Lifecycle risk</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161 seminar pages need a clear active/archive policy.</a:t>
            </a:r>
            <a:endParaRPr b="0" i="0" sz="1150" u="none" cap="none" strike="noStrike">
              <a:solidFill>
                <a:schemeClr val="dk1"/>
              </a:solidFill>
              <a:latin typeface="Arial"/>
              <a:ea typeface="Arial"/>
              <a:cs typeface="Arial"/>
              <a:sym typeface="Arial"/>
            </a:endParaRPr>
          </a:p>
        </p:txBody>
      </p:sp>
      <p:sp>
        <p:nvSpPr>
          <p:cNvPr id="151" name="Google Shape;151;p6"/>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152" name="Google Shape;152;p6"/>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6</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157" name="Shape 157"/>
        <p:cNvGrpSpPr/>
        <p:nvPr/>
      </p:nvGrpSpPr>
      <p:grpSpPr>
        <a:xfrm>
          <a:off x="0" y="0"/>
          <a:ext cx="0" cy="0"/>
          <a:chOff x="0" y="0"/>
          <a:chExt cx="0" cy="0"/>
        </a:xfrm>
      </p:grpSpPr>
      <p:sp>
        <p:nvSpPr>
          <p:cNvPr id="158" name="Google Shape;158;p7"/>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7"/>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7"/>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Issue profile: what the workbook says</a:t>
            </a:r>
            <a:endParaRPr b="0" i="0" sz="2600" u="none" cap="none" strike="noStrike">
              <a:solidFill>
                <a:schemeClr val="dk1"/>
              </a:solidFill>
              <a:latin typeface="Arial"/>
              <a:ea typeface="Arial"/>
              <a:cs typeface="Arial"/>
              <a:sym typeface="Arial"/>
            </a:endParaRPr>
          </a:p>
        </p:txBody>
      </p:sp>
      <p:sp>
        <p:nvSpPr>
          <p:cNvPr id="161" name="Google Shape;161;p7"/>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Governance and SEO flags are the largest categories, followed by broken links.</a:t>
            </a:r>
            <a:endParaRPr b="0" i="0" sz="1150" u="none" cap="none" strike="noStrike">
              <a:solidFill>
                <a:schemeClr val="dk1"/>
              </a:solidFill>
              <a:latin typeface="Arial"/>
              <a:ea typeface="Arial"/>
              <a:cs typeface="Arial"/>
              <a:sym typeface="Arial"/>
            </a:endParaRPr>
          </a:p>
        </p:txBody>
      </p:sp>
      <p:graphicFrame>
        <p:nvGraphicFramePr>
          <p:cNvPr id="162" name="Google Shape;162;p7"/>
          <p:cNvGraphicFramePr/>
          <p:nvPr/>
        </p:nvGraphicFramePr>
        <p:xfrm>
          <a:off x="731520" y="1280160"/>
          <a:ext cx="5577840" cy="3566160"/>
        </p:xfrm>
        <a:graphic>
          <a:graphicData uri="http://schemas.openxmlformats.org/drawingml/2006/chart">
            <c:chart r:id="rId3"/>
          </a:graphicData>
        </a:graphic>
      </p:graphicFrame>
      <p:sp>
        <p:nvSpPr>
          <p:cNvPr id="163" name="Google Shape;163;p7"/>
          <p:cNvSpPr/>
          <p:nvPr/>
        </p:nvSpPr>
        <p:spPr>
          <a:xfrm>
            <a:off x="6629400" y="1417320"/>
            <a:ext cx="4480560" cy="472440"/>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7"/>
          <p:cNvSpPr/>
          <p:nvPr/>
        </p:nvSpPr>
        <p:spPr>
          <a:xfrm>
            <a:off x="6675120" y="1463040"/>
            <a:ext cx="1402080" cy="4084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Signal</a:t>
            </a:r>
            <a:endParaRPr b="0" i="0" sz="850" u="none" cap="none" strike="noStrike">
              <a:solidFill>
                <a:schemeClr val="dk1"/>
              </a:solidFill>
              <a:latin typeface="Arial"/>
              <a:ea typeface="Arial"/>
              <a:cs typeface="Arial"/>
              <a:sym typeface="Arial"/>
            </a:endParaRPr>
          </a:p>
        </p:txBody>
      </p:sp>
      <p:sp>
        <p:nvSpPr>
          <p:cNvPr id="165" name="Google Shape;165;p7"/>
          <p:cNvSpPr/>
          <p:nvPr/>
        </p:nvSpPr>
        <p:spPr>
          <a:xfrm>
            <a:off x="8168640" y="1463040"/>
            <a:ext cx="1402080" cy="4084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Flags</a:t>
            </a:r>
            <a:endParaRPr b="0" i="0" sz="850" u="none" cap="none" strike="noStrike">
              <a:solidFill>
                <a:schemeClr val="dk1"/>
              </a:solidFill>
              <a:latin typeface="Arial"/>
              <a:ea typeface="Arial"/>
              <a:cs typeface="Arial"/>
              <a:sym typeface="Arial"/>
            </a:endParaRPr>
          </a:p>
        </p:txBody>
      </p:sp>
      <p:sp>
        <p:nvSpPr>
          <p:cNvPr id="166" name="Google Shape;166;p7"/>
          <p:cNvSpPr/>
          <p:nvPr/>
        </p:nvSpPr>
        <p:spPr>
          <a:xfrm>
            <a:off x="9662160" y="1463040"/>
            <a:ext cx="1402080" cy="4084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Governance interpretation</a:t>
            </a:r>
            <a:endParaRPr b="0" i="0" sz="850" u="none" cap="none" strike="noStrike">
              <a:solidFill>
                <a:schemeClr val="dk1"/>
              </a:solidFill>
              <a:latin typeface="Arial"/>
              <a:ea typeface="Arial"/>
              <a:cs typeface="Arial"/>
              <a:sym typeface="Arial"/>
            </a:endParaRPr>
          </a:p>
        </p:txBody>
      </p:sp>
      <p:sp>
        <p:nvSpPr>
          <p:cNvPr id="167" name="Google Shape;167;p7"/>
          <p:cNvSpPr/>
          <p:nvPr/>
        </p:nvSpPr>
        <p:spPr>
          <a:xfrm>
            <a:off x="6629400" y="1889760"/>
            <a:ext cx="4480560" cy="472440"/>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p7"/>
          <p:cNvSpPr/>
          <p:nvPr/>
        </p:nvSpPr>
        <p:spPr>
          <a:xfrm>
            <a:off x="6675120" y="1935480"/>
            <a:ext cx="1402080" cy="3992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SEO</a:t>
            </a:r>
            <a:endParaRPr b="0" i="0" sz="810" u="none" cap="none" strike="noStrike">
              <a:solidFill>
                <a:schemeClr val="dk1"/>
              </a:solidFill>
              <a:latin typeface="Arial"/>
              <a:ea typeface="Arial"/>
              <a:cs typeface="Arial"/>
              <a:sym typeface="Arial"/>
            </a:endParaRPr>
          </a:p>
        </p:txBody>
      </p:sp>
      <p:sp>
        <p:nvSpPr>
          <p:cNvPr id="169" name="Google Shape;169;p7"/>
          <p:cNvSpPr/>
          <p:nvPr/>
        </p:nvSpPr>
        <p:spPr>
          <a:xfrm>
            <a:off x="8168640" y="1935480"/>
            <a:ext cx="1402080" cy="3992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569</a:t>
            </a:r>
            <a:endParaRPr b="0" i="0" sz="810" u="none" cap="none" strike="noStrike">
              <a:solidFill>
                <a:schemeClr val="dk1"/>
              </a:solidFill>
              <a:latin typeface="Arial"/>
              <a:ea typeface="Arial"/>
              <a:cs typeface="Arial"/>
              <a:sym typeface="Arial"/>
            </a:endParaRPr>
          </a:p>
        </p:txBody>
      </p:sp>
      <p:sp>
        <p:nvSpPr>
          <p:cNvPr id="170" name="Google Shape;170;p7"/>
          <p:cNvSpPr/>
          <p:nvPr/>
        </p:nvSpPr>
        <p:spPr>
          <a:xfrm>
            <a:off x="9662160" y="1935480"/>
            <a:ext cx="1402080" cy="3992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Metadata / discoverability / title structure</a:t>
            </a:r>
            <a:endParaRPr b="0" i="0" sz="810" u="none" cap="none" strike="noStrike">
              <a:solidFill>
                <a:schemeClr val="dk1"/>
              </a:solidFill>
              <a:latin typeface="Arial"/>
              <a:ea typeface="Arial"/>
              <a:cs typeface="Arial"/>
              <a:sym typeface="Arial"/>
            </a:endParaRPr>
          </a:p>
        </p:txBody>
      </p:sp>
      <p:sp>
        <p:nvSpPr>
          <p:cNvPr id="171" name="Google Shape;171;p7"/>
          <p:cNvSpPr/>
          <p:nvPr/>
        </p:nvSpPr>
        <p:spPr>
          <a:xfrm>
            <a:off x="6629400" y="2362200"/>
            <a:ext cx="4480560" cy="472440"/>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p7"/>
          <p:cNvSpPr/>
          <p:nvPr/>
        </p:nvSpPr>
        <p:spPr>
          <a:xfrm>
            <a:off x="6675120" y="2407920"/>
            <a:ext cx="1402080" cy="3992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Web governance</a:t>
            </a:r>
            <a:endParaRPr b="0" i="0" sz="810" u="none" cap="none" strike="noStrike">
              <a:solidFill>
                <a:schemeClr val="dk1"/>
              </a:solidFill>
              <a:latin typeface="Arial"/>
              <a:ea typeface="Arial"/>
              <a:cs typeface="Arial"/>
              <a:sym typeface="Arial"/>
            </a:endParaRPr>
          </a:p>
        </p:txBody>
      </p:sp>
      <p:sp>
        <p:nvSpPr>
          <p:cNvPr id="173" name="Google Shape;173;p7"/>
          <p:cNvSpPr/>
          <p:nvPr/>
        </p:nvSpPr>
        <p:spPr>
          <a:xfrm>
            <a:off x="8168640" y="2407920"/>
            <a:ext cx="1402080" cy="3992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609</a:t>
            </a:r>
            <a:endParaRPr b="0" i="0" sz="810" u="none" cap="none" strike="noStrike">
              <a:solidFill>
                <a:schemeClr val="dk1"/>
              </a:solidFill>
              <a:latin typeface="Arial"/>
              <a:ea typeface="Arial"/>
              <a:cs typeface="Arial"/>
              <a:sym typeface="Arial"/>
            </a:endParaRPr>
          </a:p>
        </p:txBody>
      </p:sp>
      <p:sp>
        <p:nvSpPr>
          <p:cNvPr id="174" name="Google Shape;174;p7"/>
          <p:cNvSpPr/>
          <p:nvPr/>
        </p:nvSpPr>
        <p:spPr>
          <a:xfrm>
            <a:off x="9662160" y="2407920"/>
            <a:ext cx="1402080" cy="3992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Ownership, publishing rules, aging, policy</a:t>
            </a:r>
            <a:endParaRPr b="0" i="0" sz="810" u="none" cap="none" strike="noStrike">
              <a:solidFill>
                <a:schemeClr val="dk1"/>
              </a:solidFill>
              <a:latin typeface="Arial"/>
              <a:ea typeface="Arial"/>
              <a:cs typeface="Arial"/>
              <a:sym typeface="Arial"/>
            </a:endParaRPr>
          </a:p>
        </p:txBody>
      </p:sp>
      <p:sp>
        <p:nvSpPr>
          <p:cNvPr id="175" name="Google Shape;175;p7"/>
          <p:cNvSpPr/>
          <p:nvPr/>
        </p:nvSpPr>
        <p:spPr>
          <a:xfrm>
            <a:off x="6629400" y="2834640"/>
            <a:ext cx="4480560" cy="472440"/>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7"/>
          <p:cNvSpPr/>
          <p:nvPr/>
        </p:nvSpPr>
        <p:spPr>
          <a:xfrm>
            <a:off x="6675120" y="2880360"/>
            <a:ext cx="1402080" cy="3992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Broken links</a:t>
            </a:r>
            <a:endParaRPr b="0" i="0" sz="810" u="none" cap="none" strike="noStrike">
              <a:solidFill>
                <a:schemeClr val="dk1"/>
              </a:solidFill>
              <a:latin typeface="Arial"/>
              <a:ea typeface="Arial"/>
              <a:cs typeface="Arial"/>
              <a:sym typeface="Arial"/>
            </a:endParaRPr>
          </a:p>
        </p:txBody>
      </p:sp>
      <p:sp>
        <p:nvSpPr>
          <p:cNvPr id="177" name="Google Shape;177;p7"/>
          <p:cNvSpPr/>
          <p:nvPr/>
        </p:nvSpPr>
        <p:spPr>
          <a:xfrm>
            <a:off x="8168640" y="2880360"/>
            <a:ext cx="1402080" cy="3992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425</a:t>
            </a:r>
            <a:endParaRPr b="0" i="0" sz="810" u="none" cap="none" strike="noStrike">
              <a:solidFill>
                <a:schemeClr val="dk1"/>
              </a:solidFill>
              <a:latin typeface="Arial"/>
              <a:ea typeface="Arial"/>
              <a:cs typeface="Arial"/>
              <a:sym typeface="Arial"/>
            </a:endParaRPr>
          </a:p>
        </p:txBody>
      </p:sp>
      <p:sp>
        <p:nvSpPr>
          <p:cNvPr id="178" name="Google Shape;178;p7"/>
          <p:cNvSpPr/>
          <p:nvPr/>
        </p:nvSpPr>
        <p:spPr>
          <a:xfrm>
            <a:off x="9662160" y="2880360"/>
            <a:ext cx="1402080" cy="3992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User trust and accessibility risk</a:t>
            </a:r>
            <a:endParaRPr b="0" i="0" sz="810" u="none" cap="none" strike="noStrike">
              <a:solidFill>
                <a:schemeClr val="dk1"/>
              </a:solidFill>
              <a:latin typeface="Arial"/>
              <a:ea typeface="Arial"/>
              <a:cs typeface="Arial"/>
              <a:sym typeface="Arial"/>
            </a:endParaRPr>
          </a:p>
        </p:txBody>
      </p:sp>
      <p:sp>
        <p:nvSpPr>
          <p:cNvPr id="179" name="Google Shape;179;p7"/>
          <p:cNvSpPr/>
          <p:nvPr/>
        </p:nvSpPr>
        <p:spPr>
          <a:xfrm>
            <a:off x="6629400" y="3307080"/>
            <a:ext cx="4480560" cy="472440"/>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7"/>
          <p:cNvSpPr/>
          <p:nvPr/>
        </p:nvSpPr>
        <p:spPr>
          <a:xfrm>
            <a:off x="6675120" y="3352800"/>
            <a:ext cx="1402080" cy="3992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Accessibility</a:t>
            </a:r>
            <a:endParaRPr b="0" i="0" sz="810" u="none" cap="none" strike="noStrike">
              <a:solidFill>
                <a:schemeClr val="dk1"/>
              </a:solidFill>
              <a:latin typeface="Arial"/>
              <a:ea typeface="Arial"/>
              <a:cs typeface="Arial"/>
              <a:sym typeface="Arial"/>
            </a:endParaRPr>
          </a:p>
        </p:txBody>
      </p:sp>
      <p:sp>
        <p:nvSpPr>
          <p:cNvPr id="181" name="Google Shape;181;p7"/>
          <p:cNvSpPr/>
          <p:nvPr/>
        </p:nvSpPr>
        <p:spPr>
          <a:xfrm>
            <a:off x="8168640" y="3352800"/>
            <a:ext cx="1402080" cy="3992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252</a:t>
            </a:r>
            <a:endParaRPr b="0" i="0" sz="810" u="none" cap="none" strike="noStrike">
              <a:solidFill>
                <a:schemeClr val="dk1"/>
              </a:solidFill>
              <a:latin typeface="Arial"/>
              <a:ea typeface="Arial"/>
              <a:cs typeface="Arial"/>
              <a:sym typeface="Arial"/>
            </a:endParaRPr>
          </a:p>
        </p:txBody>
      </p:sp>
      <p:sp>
        <p:nvSpPr>
          <p:cNvPr id="182" name="Google Shape;182;p7"/>
          <p:cNvSpPr/>
          <p:nvPr/>
        </p:nvSpPr>
        <p:spPr>
          <a:xfrm>
            <a:off x="9662160" y="3352800"/>
            <a:ext cx="1402080" cy="3992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ADA / WCAG exposure; these are under review.</a:t>
            </a:r>
            <a:endParaRPr b="0" i="0" sz="810" u="none" cap="none" strike="noStrike">
              <a:solidFill>
                <a:schemeClr val="dk1"/>
              </a:solidFill>
              <a:latin typeface="Arial"/>
              <a:ea typeface="Arial"/>
              <a:cs typeface="Arial"/>
              <a:sym typeface="Arial"/>
            </a:endParaRPr>
          </a:p>
        </p:txBody>
      </p:sp>
      <p:sp>
        <p:nvSpPr>
          <p:cNvPr id="183" name="Google Shape;183;p7"/>
          <p:cNvSpPr/>
          <p:nvPr/>
        </p:nvSpPr>
        <p:spPr>
          <a:xfrm>
            <a:off x="6629400" y="3779520"/>
            <a:ext cx="4480560" cy="472440"/>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7"/>
          <p:cNvSpPr/>
          <p:nvPr/>
        </p:nvSpPr>
        <p:spPr>
          <a:xfrm>
            <a:off x="6675120" y="3825240"/>
            <a:ext cx="1402080" cy="3992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Open tasks</a:t>
            </a:r>
            <a:endParaRPr b="0" i="0" sz="810" u="none" cap="none" strike="noStrike">
              <a:solidFill>
                <a:schemeClr val="dk1"/>
              </a:solidFill>
              <a:latin typeface="Arial"/>
              <a:ea typeface="Arial"/>
              <a:cs typeface="Arial"/>
              <a:sym typeface="Arial"/>
            </a:endParaRPr>
          </a:p>
        </p:txBody>
      </p:sp>
      <p:sp>
        <p:nvSpPr>
          <p:cNvPr id="185" name="Google Shape;185;p7"/>
          <p:cNvSpPr/>
          <p:nvPr/>
        </p:nvSpPr>
        <p:spPr>
          <a:xfrm>
            <a:off x="8168640" y="3825240"/>
            <a:ext cx="1402080" cy="3992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0</a:t>
            </a:r>
            <a:endParaRPr b="0" i="0" sz="810" u="none" cap="none" strike="noStrike">
              <a:solidFill>
                <a:schemeClr val="dk1"/>
              </a:solidFill>
              <a:latin typeface="Arial"/>
              <a:ea typeface="Arial"/>
              <a:cs typeface="Arial"/>
              <a:sym typeface="Arial"/>
            </a:endParaRPr>
          </a:p>
        </p:txBody>
      </p:sp>
      <p:sp>
        <p:nvSpPr>
          <p:cNvPr id="186" name="Google Shape;186;p7"/>
          <p:cNvSpPr/>
          <p:nvPr/>
        </p:nvSpPr>
        <p:spPr>
          <a:xfrm>
            <a:off x="9662160" y="3825240"/>
            <a:ext cx="1402080" cy="399288"/>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Task queue is not being used</a:t>
            </a:r>
            <a:endParaRPr b="0" i="0" sz="810" u="none" cap="none" strike="noStrike">
              <a:solidFill>
                <a:schemeClr val="dk1"/>
              </a:solidFill>
              <a:latin typeface="Arial"/>
              <a:ea typeface="Arial"/>
              <a:cs typeface="Arial"/>
              <a:sym typeface="Arial"/>
            </a:endParaRPr>
          </a:p>
        </p:txBody>
      </p:sp>
      <p:sp>
        <p:nvSpPr>
          <p:cNvPr id="187" name="Google Shape;187;p7"/>
          <p:cNvSpPr/>
          <p:nvPr/>
        </p:nvSpPr>
        <p:spPr>
          <a:xfrm>
            <a:off x="822960" y="5257800"/>
            <a:ext cx="10241280" cy="685800"/>
          </a:xfrm>
          <a:prstGeom prst="roundRect">
            <a:avLst>
              <a:gd fmla="val 10667" name="adj"/>
            </a:avLst>
          </a:prstGeom>
          <a:solidFill>
            <a:srgbClr val="FFFFFF"/>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Key reading</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The strongest signal is not that individual pages have flaws. It is that issue flags are not tied to owners, lifecycle stage, priority, or completion workflow. Overwhelming majority of broken links exist in the Seminar pages and a legacy “Undergraduate Handbook” that should be reviewed by program staff</a:t>
            </a:r>
            <a:r>
              <a:rPr lang="en-US" sz="1050">
                <a:solidFill>
                  <a:srgbClr val="252525"/>
                </a:solidFill>
              </a:rPr>
              <a:t> and deleted or updated.</a:t>
            </a:r>
            <a:endParaRPr b="0" i="0" sz="1150" u="none" cap="none" strike="noStrike">
              <a:solidFill>
                <a:schemeClr val="dk1"/>
              </a:solidFill>
              <a:latin typeface="Arial"/>
              <a:ea typeface="Arial"/>
              <a:cs typeface="Arial"/>
              <a:sym typeface="Arial"/>
            </a:endParaRPr>
          </a:p>
        </p:txBody>
      </p:sp>
      <p:sp>
        <p:nvSpPr>
          <p:cNvPr id="188" name="Google Shape;188;p7"/>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189" name="Google Shape;189;p7"/>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7</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194" name="Shape 194"/>
        <p:cNvGrpSpPr/>
        <p:nvPr/>
      </p:nvGrpSpPr>
      <p:grpSpPr>
        <a:xfrm>
          <a:off x="0" y="0"/>
          <a:ext cx="0" cy="0"/>
          <a:chOff x="0" y="0"/>
          <a:chExt cx="0" cy="0"/>
        </a:xfrm>
      </p:grpSpPr>
      <p:sp>
        <p:nvSpPr>
          <p:cNvPr id="195" name="Google Shape;195;p8"/>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8"/>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8"/>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Risk concentration by content area</a:t>
            </a:r>
            <a:endParaRPr b="0" i="0" sz="2600" u="none" cap="none" strike="noStrike">
              <a:solidFill>
                <a:schemeClr val="dk1"/>
              </a:solidFill>
              <a:latin typeface="Arial"/>
              <a:ea typeface="Arial"/>
              <a:cs typeface="Arial"/>
              <a:sym typeface="Arial"/>
            </a:endParaRPr>
          </a:p>
        </p:txBody>
      </p:sp>
      <p:sp>
        <p:nvSpPr>
          <p:cNvPr id="198" name="Google Shape;198;p8"/>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A few subtrees carry most of the operational burden.</a:t>
            </a:r>
            <a:endParaRPr b="0" i="0" sz="1150" u="none" cap="none" strike="noStrike">
              <a:solidFill>
                <a:schemeClr val="dk1"/>
              </a:solidFill>
              <a:latin typeface="Arial"/>
              <a:ea typeface="Arial"/>
              <a:cs typeface="Arial"/>
              <a:sym typeface="Arial"/>
            </a:endParaRPr>
          </a:p>
        </p:txBody>
      </p:sp>
      <p:graphicFrame>
        <p:nvGraphicFramePr>
          <p:cNvPr id="199" name="Google Shape;199;p8"/>
          <p:cNvGraphicFramePr/>
          <p:nvPr/>
        </p:nvGraphicFramePr>
        <p:xfrm>
          <a:off x="594360" y="1234440"/>
          <a:ext cx="5715000" cy="3840480"/>
        </p:xfrm>
        <a:graphic>
          <a:graphicData uri="http://schemas.openxmlformats.org/drawingml/2006/chart">
            <c:chart r:id="rId3"/>
          </a:graphicData>
        </a:graphic>
      </p:graphicFrame>
      <p:sp>
        <p:nvSpPr>
          <p:cNvPr id="200" name="Google Shape;200;p8"/>
          <p:cNvSpPr/>
          <p:nvPr/>
        </p:nvSpPr>
        <p:spPr>
          <a:xfrm>
            <a:off x="6629400" y="1261872"/>
            <a:ext cx="4434840" cy="476794"/>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8"/>
          <p:cNvSpPr/>
          <p:nvPr/>
        </p:nvSpPr>
        <p:spPr>
          <a:xfrm>
            <a:off x="6675120" y="1307592"/>
            <a:ext cx="1017270" cy="41278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Area</a:t>
            </a:r>
            <a:endParaRPr b="0" i="0" sz="850" u="none" cap="none" strike="noStrike">
              <a:solidFill>
                <a:schemeClr val="dk1"/>
              </a:solidFill>
              <a:latin typeface="Arial"/>
              <a:ea typeface="Arial"/>
              <a:cs typeface="Arial"/>
              <a:sym typeface="Arial"/>
            </a:endParaRPr>
          </a:p>
        </p:txBody>
      </p:sp>
      <p:sp>
        <p:nvSpPr>
          <p:cNvPr id="202" name="Google Shape;202;p8"/>
          <p:cNvSpPr/>
          <p:nvPr/>
        </p:nvSpPr>
        <p:spPr>
          <a:xfrm>
            <a:off x="7783830" y="1307592"/>
            <a:ext cx="1017270" cy="41278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Pages</a:t>
            </a:r>
            <a:endParaRPr b="0" i="0" sz="850" u="none" cap="none" strike="noStrike">
              <a:solidFill>
                <a:schemeClr val="dk1"/>
              </a:solidFill>
              <a:latin typeface="Arial"/>
              <a:ea typeface="Arial"/>
              <a:cs typeface="Arial"/>
              <a:sym typeface="Arial"/>
            </a:endParaRPr>
          </a:p>
        </p:txBody>
      </p:sp>
      <p:sp>
        <p:nvSpPr>
          <p:cNvPr id="203" name="Google Shape;203;p8"/>
          <p:cNvSpPr/>
          <p:nvPr/>
        </p:nvSpPr>
        <p:spPr>
          <a:xfrm>
            <a:off x="8892540" y="1307592"/>
            <a:ext cx="1017270" cy="41278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Core flags</a:t>
            </a:r>
            <a:endParaRPr b="0" i="0" sz="850" u="none" cap="none" strike="noStrike">
              <a:solidFill>
                <a:schemeClr val="dk1"/>
              </a:solidFill>
              <a:latin typeface="Arial"/>
              <a:ea typeface="Arial"/>
              <a:cs typeface="Arial"/>
              <a:sym typeface="Arial"/>
            </a:endParaRPr>
          </a:p>
        </p:txBody>
      </p:sp>
      <p:sp>
        <p:nvSpPr>
          <p:cNvPr id="204" name="Google Shape;204;p8"/>
          <p:cNvSpPr/>
          <p:nvPr/>
        </p:nvSpPr>
        <p:spPr>
          <a:xfrm>
            <a:off x="10001250" y="1307592"/>
            <a:ext cx="1017270" cy="41278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Avg / max depth</a:t>
            </a:r>
            <a:endParaRPr b="0" i="0" sz="850" u="none" cap="none" strike="noStrike">
              <a:solidFill>
                <a:schemeClr val="dk1"/>
              </a:solidFill>
              <a:latin typeface="Arial"/>
              <a:ea typeface="Arial"/>
              <a:cs typeface="Arial"/>
              <a:sym typeface="Arial"/>
            </a:endParaRPr>
          </a:p>
        </p:txBody>
      </p:sp>
      <p:sp>
        <p:nvSpPr>
          <p:cNvPr id="205" name="Google Shape;205;p8"/>
          <p:cNvSpPr/>
          <p:nvPr/>
        </p:nvSpPr>
        <p:spPr>
          <a:xfrm>
            <a:off x="6629400" y="1738666"/>
            <a:ext cx="4434840" cy="476794"/>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8"/>
          <p:cNvSpPr/>
          <p:nvPr/>
        </p:nvSpPr>
        <p:spPr>
          <a:xfrm>
            <a:off x="6675120" y="1784386"/>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Research</a:t>
            </a:r>
            <a:endParaRPr b="0" i="0" sz="810" u="none" cap="none" strike="noStrike">
              <a:solidFill>
                <a:schemeClr val="dk1"/>
              </a:solidFill>
              <a:latin typeface="Arial"/>
              <a:ea typeface="Arial"/>
              <a:cs typeface="Arial"/>
              <a:sym typeface="Arial"/>
            </a:endParaRPr>
          </a:p>
        </p:txBody>
      </p:sp>
      <p:sp>
        <p:nvSpPr>
          <p:cNvPr id="207" name="Google Shape;207;p8"/>
          <p:cNvSpPr/>
          <p:nvPr/>
        </p:nvSpPr>
        <p:spPr>
          <a:xfrm>
            <a:off x="7783830" y="1784386"/>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180</a:t>
            </a:r>
            <a:endParaRPr b="0" i="0" sz="810" u="none" cap="none" strike="noStrike">
              <a:solidFill>
                <a:schemeClr val="dk1"/>
              </a:solidFill>
              <a:latin typeface="Arial"/>
              <a:ea typeface="Arial"/>
              <a:cs typeface="Arial"/>
              <a:sym typeface="Arial"/>
            </a:endParaRPr>
          </a:p>
        </p:txBody>
      </p:sp>
      <p:sp>
        <p:nvSpPr>
          <p:cNvPr id="208" name="Google Shape;208;p8"/>
          <p:cNvSpPr/>
          <p:nvPr/>
        </p:nvSpPr>
        <p:spPr>
          <a:xfrm>
            <a:off x="8892540" y="1784386"/>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1029</a:t>
            </a:r>
            <a:endParaRPr b="0" i="0" sz="810" u="none" cap="none" strike="noStrike">
              <a:solidFill>
                <a:schemeClr val="dk1"/>
              </a:solidFill>
              <a:latin typeface="Arial"/>
              <a:ea typeface="Arial"/>
              <a:cs typeface="Arial"/>
              <a:sym typeface="Arial"/>
            </a:endParaRPr>
          </a:p>
        </p:txBody>
      </p:sp>
      <p:sp>
        <p:nvSpPr>
          <p:cNvPr id="209" name="Google Shape;209;p8"/>
          <p:cNvSpPr/>
          <p:nvPr/>
        </p:nvSpPr>
        <p:spPr>
          <a:xfrm>
            <a:off x="10001250" y="1784386"/>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2 / 2</a:t>
            </a:r>
            <a:endParaRPr b="0" i="0" sz="810" u="none" cap="none" strike="noStrike">
              <a:solidFill>
                <a:schemeClr val="dk1"/>
              </a:solidFill>
              <a:latin typeface="Arial"/>
              <a:ea typeface="Arial"/>
              <a:cs typeface="Arial"/>
              <a:sym typeface="Arial"/>
            </a:endParaRPr>
          </a:p>
        </p:txBody>
      </p:sp>
      <p:sp>
        <p:nvSpPr>
          <p:cNvPr id="210" name="Google Shape;210;p8"/>
          <p:cNvSpPr/>
          <p:nvPr/>
        </p:nvSpPr>
        <p:spPr>
          <a:xfrm>
            <a:off x="6629400" y="2215461"/>
            <a:ext cx="4434840" cy="476794"/>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8"/>
          <p:cNvSpPr/>
          <p:nvPr/>
        </p:nvSpPr>
        <p:spPr>
          <a:xfrm>
            <a:off x="6675120" y="2261181"/>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People</a:t>
            </a:r>
            <a:endParaRPr b="0" i="0" sz="810" u="none" cap="none" strike="noStrike">
              <a:solidFill>
                <a:schemeClr val="dk1"/>
              </a:solidFill>
              <a:latin typeface="Arial"/>
              <a:ea typeface="Arial"/>
              <a:cs typeface="Arial"/>
              <a:sym typeface="Arial"/>
            </a:endParaRPr>
          </a:p>
        </p:txBody>
      </p:sp>
      <p:sp>
        <p:nvSpPr>
          <p:cNvPr id="212" name="Google Shape;212;p8"/>
          <p:cNvSpPr/>
          <p:nvPr/>
        </p:nvSpPr>
        <p:spPr>
          <a:xfrm>
            <a:off x="7783830" y="2261181"/>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151</a:t>
            </a:r>
            <a:endParaRPr b="0" i="0" sz="810" u="none" cap="none" strike="noStrike">
              <a:solidFill>
                <a:schemeClr val="dk1"/>
              </a:solidFill>
              <a:latin typeface="Arial"/>
              <a:ea typeface="Arial"/>
              <a:cs typeface="Arial"/>
              <a:sym typeface="Arial"/>
            </a:endParaRPr>
          </a:p>
        </p:txBody>
      </p:sp>
      <p:sp>
        <p:nvSpPr>
          <p:cNvPr id="213" name="Google Shape;213;p8"/>
          <p:cNvSpPr/>
          <p:nvPr/>
        </p:nvSpPr>
        <p:spPr>
          <a:xfrm>
            <a:off x="8892540" y="2261181"/>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452</a:t>
            </a:r>
            <a:endParaRPr b="0" i="0" sz="810" u="none" cap="none" strike="noStrike">
              <a:solidFill>
                <a:schemeClr val="dk1"/>
              </a:solidFill>
              <a:latin typeface="Arial"/>
              <a:ea typeface="Arial"/>
              <a:cs typeface="Arial"/>
              <a:sym typeface="Arial"/>
            </a:endParaRPr>
          </a:p>
        </p:txBody>
      </p:sp>
      <p:sp>
        <p:nvSpPr>
          <p:cNvPr id="214" name="Google Shape;214;p8"/>
          <p:cNvSpPr/>
          <p:nvPr/>
        </p:nvSpPr>
        <p:spPr>
          <a:xfrm>
            <a:off x="10001250" y="2261181"/>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2.1 / 3</a:t>
            </a:r>
            <a:endParaRPr b="0" i="0" sz="810" u="none" cap="none" strike="noStrike">
              <a:solidFill>
                <a:schemeClr val="dk1"/>
              </a:solidFill>
              <a:latin typeface="Arial"/>
              <a:ea typeface="Arial"/>
              <a:cs typeface="Arial"/>
              <a:sym typeface="Arial"/>
            </a:endParaRPr>
          </a:p>
        </p:txBody>
      </p:sp>
      <p:sp>
        <p:nvSpPr>
          <p:cNvPr id="215" name="Google Shape;215;p8"/>
          <p:cNvSpPr/>
          <p:nvPr/>
        </p:nvSpPr>
        <p:spPr>
          <a:xfrm>
            <a:off x="6629400" y="2692255"/>
            <a:ext cx="4434840" cy="476794"/>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8"/>
          <p:cNvSpPr/>
          <p:nvPr/>
        </p:nvSpPr>
        <p:spPr>
          <a:xfrm>
            <a:off x="6675120" y="2737975"/>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Engage</a:t>
            </a:r>
            <a:endParaRPr b="0" i="0" sz="810" u="none" cap="none" strike="noStrike">
              <a:solidFill>
                <a:schemeClr val="dk1"/>
              </a:solidFill>
              <a:latin typeface="Arial"/>
              <a:ea typeface="Arial"/>
              <a:cs typeface="Arial"/>
              <a:sym typeface="Arial"/>
            </a:endParaRPr>
          </a:p>
        </p:txBody>
      </p:sp>
      <p:sp>
        <p:nvSpPr>
          <p:cNvPr id="217" name="Google Shape;217;p8"/>
          <p:cNvSpPr/>
          <p:nvPr/>
        </p:nvSpPr>
        <p:spPr>
          <a:xfrm>
            <a:off x="7783830" y="2737975"/>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32</a:t>
            </a:r>
            <a:endParaRPr b="0" i="0" sz="810" u="none" cap="none" strike="noStrike">
              <a:solidFill>
                <a:schemeClr val="dk1"/>
              </a:solidFill>
              <a:latin typeface="Arial"/>
              <a:ea typeface="Arial"/>
              <a:cs typeface="Arial"/>
              <a:sym typeface="Arial"/>
            </a:endParaRPr>
          </a:p>
        </p:txBody>
      </p:sp>
      <p:sp>
        <p:nvSpPr>
          <p:cNvPr id="218" name="Google Shape;218;p8"/>
          <p:cNvSpPr/>
          <p:nvPr/>
        </p:nvSpPr>
        <p:spPr>
          <a:xfrm>
            <a:off x="8892540" y="2737975"/>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169</a:t>
            </a:r>
            <a:endParaRPr b="0" i="0" sz="810" u="none" cap="none" strike="noStrike">
              <a:solidFill>
                <a:schemeClr val="dk1"/>
              </a:solidFill>
              <a:latin typeface="Arial"/>
              <a:ea typeface="Arial"/>
              <a:cs typeface="Arial"/>
              <a:sym typeface="Arial"/>
            </a:endParaRPr>
          </a:p>
        </p:txBody>
      </p:sp>
      <p:sp>
        <p:nvSpPr>
          <p:cNvPr id="219" name="Google Shape;219;p8"/>
          <p:cNvSpPr/>
          <p:nvPr/>
        </p:nvSpPr>
        <p:spPr>
          <a:xfrm>
            <a:off x="10001250" y="2737975"/>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2.5 / 4</a:t>
            </a:r>
            <a:endParaRPr b="0" i="0" sz="810" u="none" cap="none" strike="noStrike">
              <a:solidFill>
                <a:schemeClr val="dk1"/>
              </a:solidFill>
              <a:latin typeface="Arial"/>
              <a:ea typeface="Arial"/>
              <a:cs typeface="Arial"/>
              <a:sym typeface="Arial"/>
            </a:endParaRPr>
          </a:p>
        </p:txBody>
      </p:sp>
      <p:sp>
        <p:nvSpPr>
          <p:cNvPr id="220" name="Google Shape;220;p8"/>
          <p:cNvSpPr/>
          <p:nvPr/>
        </p:nvSpPr>
        <p:spPr>
          <a:xfrm>
            <a:off x="6629400" y="3169049"/>
            <a:ext cx="4434840" cy="476794"/>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8"/>
          <p:cNvSpPr/>
          <p:nvPr/>
        </p:nvSpPr>
        <p:spPr>
          <a:xfrm>
            <a:off x="6675120" y="3214769"/>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Academic</a:t>
            </a:r>
            <a:endParaRPr b="0" i="0" sz="810" u="none" cap="none" strike="noStrike">
              <a:solidFill>
                <a:schemeClr val="dk1"/>
              </a:solidFill>
              <a:latin typeface="Arial"/>
              <a:ea typeface="Arial"/>
              <a:cs typeface="Arial"/>
              <a:sym typeface="Arial"/>
            </a:endParaRPr>
          </a:p>
        </p:txBody>
      </p:sp>
      <p:sp>
        <p:nvSpPr>
          <p:cNvPr id="222" name="Google Shape;222;p8"/>
          <p:cNvSpPr/>
          <p:nvPr/>
        </p:nvSpPr>
        <p:spPr>
          <a:xfrm>
            <a:off x="7783830" y="3214769"/>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18</a:t>
            </a:r>
            <a:endParaRPr b="0" i="0" sz="810" u="none" cap="none" strike="noStrike">
              <a:solidFill>
                <a:schemeClr val="dk1"/>
              </a:solidFill>
              <a:latin typeface="Arial"/>
              <a:ea typeface="Arial"/>
              <a:cs typeface="Arial"/>
              <a:sym typeface="Arial"/>
            </a:endParaRPr>
          </a:p>
        </p:txBody>
      </p:sp>
      <p:sp>
        <p:nvSpPr>
          <p:cNvPr id="223" name="Google Shape;223;p8"/>
          <p:cNvSpPr/>
          <p:nvPr/>
        </p:nvSpPr>
        <p:spPr>
          <a:xfrm>
            <a:off x="8892540" y="3214769"/>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127</a:t>
            </a:r>
            <a:endParaRPr b="0" i="0" sz="810" u="none" cap="none" strike="noStrike">
              <a:solidFill>
                <a:schemeClr val="dk1"/>
              </a:solidFill>
              <a:latin typeface="Arial"/>
              <a:ea typeface="Arial"/>
              <a:cs typeface="Arial"/>
              <a:sym typeface="Arial"/>
            </a:endParaRPr>
          </a:p>
        </p:txBody>
      </p:sp>
      <p:sp>
        <p:nvSpPr>
          <p:cNvPr id="224" name="Google Shape;224;p8"/>
          <p:cNvSpPr/>
          <p:nvPr/>
        </p:nvSpPr>
        <p:spPr>
          <a:xfrm>
            <a:off x="10001250" y="3214769"/>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2.6 / 3</a:t>
            </a:r>
            <a:endParaRPr b="0" i="0" sz="810" u="none" cap="none" strike="noStrike">
              <a:solidFill>
                <a:schemeClr val="dk1"/>
              </a:solidFill>
              <a:latin typeface="Arial"/>
              <a:ea typeface="Arial"/>
              <a:cs typeface="Arial"/>
              <a:sym typeface="Arial"/>
            </a:endParaRPr>
          </a:p>
        </p:txBody>
      </p:sp>
      <p:sp>
        <p:nvSpPr>
          <p:cNvPr id="225" name="Google Shape;225;p8"/>
          <p:cNvSpPr/>
          <p:nvPr/>
        </p:nvSpPr>
        <p:spPr>
          <a:xfrm>
            <a:off x="6629400" y="3645843"/>
            <a:ext cx="4434840" cy="476794"/>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8"/>
          <p:cNvSpPr/>
          <p:nvPr/>
        </p:nvSpPr>
        <p:spPr>
          <a:xfrm>
            <a:off x="6675120" y="3691563"/>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About</a:t>
            </a:r>
            <a:endParaRPr b="0" i="0" sz="810" u="none" cap="none" strike="noStrike">
              <a:solidFill>
                <a:schemeClr val="dk1"/>
              </a:solidFill>
              <a:latin typeface="Arial"/>
              <a:ea typeface="Arial"/>
              <a:cs typeface="Arial"/>
              <a:sym typeface="Arial"/>
            </a:endParaRPr>
          </a:p>
        </p:txBody>
      </p:sp>
      <p:sp>
        <p:nvSpPr>
          <p:cNvPr id="227" name="Google Shape;227;p8"/>
          <p:cNvSpPr/>
          <p:nvPr/>
        </p:nvSpPr>
        <p:spPr>
          <a:xfrm>
            <a:off x="7783830" y="3691563"/>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8</a:t>
            </a:r>
            <a:endParaRPr b="0" i="0" sz="810" u="none" cap="none" strike="noStrike">
              <a:solidFill>
                <a:schemeClr val="dk1"/>
              </a:solidFill>
              <a:latin typeface="Arial"/>
              <a:ea typeface="Arial"/>
              <a:cs typeface="Arial"/>
              <a:sym typeface="Arial"/>
            </a:endParaRPr>
          </a:p>
        </p:txBody>
      </p:sp>
      <p:sp>
        <p:nvSpPr>
          <p:cNvPr id="228" name="Google Shape;228;p8"/>
          <p:cNvSpPr/>
          <p:nvPr/>
        </p:nvSpPr>
        <p:spPr>
          <a:xfrm>
            <a:off x="8892540" y="3691563"/>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31</a:t>
            </a:r>
            <a:endParaRPr b="0" i="0" sz="810" u="none" cap="none" strike="noStrike">
              <a:solidFill>
                <a:schemeClr val="dk1"/>
              </a:solidFill>
              <a:latin typeface="Arial"/>
              <a:ea typeface="Arial"/>
              <a:cs typeface="Arial"/>
              <a:sym typeface="Arial"/>
            </a:endParaRPr>
          </a:p>
        </p:txBody>
      </p:sp>
      <p:sp>
        <p:nvSpPr>
          <p:cNvPr id="229" name="Google Shape;229;p8"/>
          <p:cNvSpPr/>
          <p:nvPr/>
        </p:nvSpPr>
        <p:spPr>
          <a:xfrm>
            <a:off x="10001250" y="3691563"/>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1 / 1</a:t>
            </a:r>
            <a:endParaRPr b="0" i="0" sz="810" u="none" cap="none" strike="noStrike">
              <a:solidFill>
                <a:schemeClr val="dk1"/>
              </a:solidFill>
              <a:latin typeface="Arial"/>
              <a:ea typeface="Arial"/>
              <a:cs typeface="Arial"/>
              <a:sym typeface="Arial"/>
            </a:endParaRPr>
          </a:p>
        </p:txBody>
      </p:sp>
      <p:sp>
        <p:nvSpPr>
          <p:cNvPr id="230" name="Google Shape;230;p8"/>
          <p:cNvSpPr/>
          <p:nvPr/>
        </p:nvSpPr>
        <p:spPr>
          <a:xfrm>
            <a:off x="6629400" y="4122638"/>
            <a:ext cx="4434840" cy="476794"/>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8"/>
          <p:cNvSpPr/>
          <p:nvPr/>
        </p:nvSpPr>
        <p:spPr>
          <a:xfrm>
            <a:off x="6675120" y="4168358"/>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Content</a:t>
            </a:r>
            <a:endParaRPr b="0" i="0" sz="810" u="none" cap="none" strike="noStrike">
              <a:solidFill>
                <a:schemeClr val="dk1"/>
              </a:solidFill>
              <a:latin typeface="Arial"/>
              <a:ea typeface="Arial"/>
              <a:cs typeface="Arial"/>
              <a:sym typeface="Arial"/>
            </a:endParaRPr>
          </a:p>
        </p:txBody>
      </p:sp>
      <p:sp>
        <p:nvSpPr>
          <p:cNvPr id="232" name="Google Shape;232;p8"/>
          <p:cNvSpPr/>
          <p:nvPr/>
        </p:nvSpPr>
        <p:spPr>
          <a:xfrm>
            <a:off x="7783830" y="4168358"/>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7</a:t>
            </a:r>
            <a:endParaRPr b="0" i="0" sz="810" u="none" cap="none" strike="noStrike">
              <a:solidFill>
                <a:schemeClr val="dk1"/>
              </a:solidFill>
              <a:latin typeface="Arial"/>
              <a:ea typeface="Arial"/>
              <a:cs typeface="Arial"/>
              <a:sym typeface="Arial"/>
            </a:endParaRPr>
          </a:p>
        </p:txBody>
      </p:sp>
      <p:sp>
        <p:nvSpPr>
          <p:cNvPr id="233" name="Google Shape;233;p8"/>
          <p:cNvSpPr/>
          <p:nvPr/>
        </p:nvSpPr>
        <p:spPr>
          <a:xfrm>
            <a:off x="8892540" y="4168358"/>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28</a:t>
            </a:r>
            <a:endParaRPr b="0" i="0" sz="810" u="none" cap="none" strike="noStrike">
              <a:solidFill>
                <a:schemeClr val="dk1"/>
              </a:solidFill>
              <a:latin typeface="Arial"/>
              <a:ea typeface="Arial"/>
              <a:cs typeface="Arial"/>
              <a:sym typeface="Arial"/>
            </a:endParaRPr>
          </a:p>
        </p:txBody>
      </p:sp>
      <p:sp>
        <p:nvSpPr>
          <p:cNvPr id="234" name="Google Shape;234;p8"/>
          <p:cNvSpPr/>
          <p:nvPr/>
        </p:nvSpPr>
        <p:spPr>
          <a:xfrm>
            <a:off x="10001250" y="4168358"/>
            <a:ext cx="1017270" cy="40364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5 / 5</a:t>
            </a:r>
            <a:endParaRPr b="0" i="0" sz="810" u="none" cap="none" strike="noStrike">
              <a:solidFill>
                <a:schemeClr val="dk1"/>
              </a:solidFill>
              <a:latin typeface="Arial"/>
              <a:ea typeface="Arial"/>
              <a:cs typeface="Arial"/>
              <a:sym typeface="Arial"/>
            </a:endParaRPr>
          </a:p>
        </p:txBody>
      </p:sp>
      <p:sp>
        <p:nvSpPr>
          <p:cNvPr id="235" name="Google Shape;235;p8"/>
          <p:cNvSpPr/>
          <p:nvPr/>
        </p:nvSpPr>
        <p:spPr>
          <a:xfrm>
            <a:off x="822960" y="5376672"/>
            <a:ext cx="10195560" cy="640080"/>
          </a:xfrm>
          <a:prstGeom prst="roundRect">
            <a:avLst>
              <a:gd fmla="val 11429" name="adj"/>
            </a:avLst>
          </a:prstGeom>
          <a:solidFill>
            <a:srgbClr val="FCEAD7"/>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Actionable takeaway</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Prioritize governance by subtree, not by issue list. Research, People, Academic, and Engage each need different rules. Ownership is spelled out in existing website governance procedure.</a:t>
            </a:r>
            <a:endParaRPr b="0" i="0" sz="1150" u="none" cap="none" strike="noStrike">
              <a:solidFill>
                <a:schemeClr val="dk1"/>
              </a:solidFill>
              <a:latin typeface="Arial"/>
              <a:ea typeface="Arial"/>
              <a:cs typeface="Arial"/>
              <a:sym typeface="Arial"/>
            </a:endParaRPr>
          </a:p>
        </p:txBody>
      </p:sp>
      <p:sp>
        <p:nvSpPr>
          <p:cNvPr id="236" name="Google Shape;236;p8"/>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237" name="Google Shape;237;p8"/>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8</a:t>
            </a:r>
            <a:endParaRPr b="0" i="0" sz="750" u="none" cap="none" strike="noStrik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1"/>
        </a:solidFill>
      </p:bgPr>
    </p:bg>
    <p:spTree>
      <p:nvGrpSpPr>
        <p:cNvPr id="242" name="Shape 242"/>
        <p:cNvGrpSpPr/>
        <p:nvPr/>
      </p:nvGrpSpPr>
      <p:grpSpPr>
        <a:xfrm>
          <a:off x="0" y="0"/>
          <a:ext cx="0" cy="0"/>
          <a:chOff x="0" y="0"/>
          <a:chExt cx="0" cy="0"/>
        </a:xfrm>
      </p:grpSpPr>
      <p:sp>
        <p:nvSpPr>
          <p:cNvPr id="243" name="Google Shape;243;p9"/>
          <p:cNvSpPr/>
          <p:nvPr/>
        </p:nvSpPr>
        <p:spPr>
          <a:xfrm>
            <a:off x="0" y="0"/>
            <a:ext cx="12191695" cy="6858000"/>
          </a:xfrm>
          <a:prstGeom prst="rect">
            <a:avLst/>
          </a:prstGeom>
          <a:solidFill>
            <a:srgbClr val="F7F4F1"/>
          </a:solidFill>
          <a:ln cap="flat" cmpd="sng" w="12700">
            <a:solidFill>
              <a:srgbClr val="F7F4F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9"/>
          <p:cNvSpPr/>
          <p:nvPr/>
        </p:nvSpPr>
        <p:spPr>
          <a:xfrm>
            <a:off x="0" y="0"/>
            <a:ext cx="12191695" cy="10972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9"/>
          <p:cNvSpPr/>
          <p:nvPr/>
        </p:nvSpPr>
        <p:spPr>
          <a:xfrm>
            <a:off x="502920" y="420624"/>
            <a:ext cx="11201400" cy="4114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2600"/>
              <a:buFont typeface="Arial"/>
              <a:buNone/>
            </a:pPr>
            <a:r>
              <a:rPr b="1" i="0" lang="en-US" sz="2600" u="none" cap="none" strike="noStrike">
                <a:solidFill>
                  <a:srgbClr val="252525"/>
                </a:solidFill>
                <a:latin typeface="Arial"/>
                <a:ea typeface="Arial"/>
                <a:cs typeface="Arial"/>
                <a:sym typeface="Arial"/>
              </a:rPr>
              <a:t>Research subtree audit</a:t>
            </a:r>
            <a:endParaRPr b="0" i="0" sz="2600" u="none" cap="none" strike="noStrike">
              <a:solidFill>
                <a:schemeClr val="dk1"/>
              </a:solidFill>
              <a:latin typeface="Arial"/>
              <a:ea typeface="Arial"/>
              <a:cs typeface="Arial"/>
              <a:sym typeface="Arial"/>
            </a:endParaRPr>
          </a:p>
        </p:txBody>
      </p:sp>
      <p:sp>
        <p:nvSpPr>
          <p:cNvPr id="246" name="Google Shape;246;p9"/>
          <p:cNvSpPr/>
          <p:nvPr/>
        </p:nvSpPr>
        <p:spPr>
          <a:xfrm>
            <a:off x="521208" y="877824"/>
            <a:ext cx="10789920" cy="256032"/>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56616B"/>
              </a:buClr>
              <a:buSzPts val="1150"/>
              <a:buFont typeface="Arial"/>
              <a:buNone/>
            </a:pPr>
            <a:r>
              <a:rPr b="0" i="0" lang="en-US" sz="1150" u="none" cap="none" strike="noStrike">
                <a:solidFill>
                  <a:srgbClr val="56616B"/>
                </a:solidFill>
                <a:latin typeface="Arial"/>
                <a:ea typeface="Arial"/>
                <a:cs typeface="Arial"/>
                <a:sym typeface="Arial"/>
              </a:rPr>
              <a:t>Research is high-volume and high-lifecycle: 180 pages, including 161 seminar pages.</a:t>
            </a:r>
            <a:endParaRPr b="0" i="0" sz="1150" u="none" cap="none" strike="noStrike">
              <a:solidFill>
                <a:schemeClr val="dk1"/>
              </a:solidFill>
              <a:latin typeface="Arial"/>
              <a:ea typeface="Arial"/>
              <a:cs typeface="Arial"/>
              <a:sym typeface="Arial"/>
            </a:endParaRPr>
          </a:p>
        </p:txBody>
      </p:sp>
      <p:sp>
        <p:nvSpPr>
          <p:cNvPr id="247" name="Google Shape;247;p9"/>
          <p:cNvSpPr/>
          <p:nvPr/>
        </p:nvSpPr>
        <p:spPr>
          <a:xfrm>
            <a:off x="731520" y="1325880"/>
            <a:ext cx="192024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861F41"/>
              </a:buClr>
              <a:buSzPts val="2500"/>
              <a:buFont typeface="Arial"/>
              <a:buNone/>
            </a:pPr>
            <a:r>
              <a:rPr b="1" i="0" lang="en-US" sz="2500" u="none" cap="none" strike="noStrike">
                <a:solidFill>
                  <a:srgbClr val="861F41"/>
                </a:solidFill>
                <a:latin typeface="Arial"/>
                <a:ea typeface="Arial"/>
                <a:cs typeface="Arial"/>
                <a:sym typeface="Arial"/>
              </a:rPr>
              <a:t>180</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Research pages</a:t>
            </a:r>
            <a:endParaRPr b="0" i="0" sz="2500" u="none" cap="none" strike="noStrike">
              <a:solidFill>
                <a:schemeClr val="dk1"/>
              </a:solidFill>
              <a:latin typeface="Arial"/>
              <a:ea typeface="Arial"/>
              <a:cs typeface="Arial"/>
              <a:sym typeface="Arial"/>
            </a:endParaRPr>
          </a:p>
        </p:txBody>
      </p:sp>
      <p:sp>
        <p:nvSpPr>
          <p:cNvPr id="248" name="Google Shape;248;p9"/>
          <p:cNvSpPr/>
          <p:nvPr/>
        </p:nvSpPr>
        <p:spPr>
          <a:xfrm>
            <a:off x="2880360" y="1325880"/>
            <a:ext cx="192024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E57200"/>
              </a:buClr>
              <a:buSzPts val="2500"/>
              <a:buFont typeface="Arial"/>
              <a:buNone/>
            </a:pPr>
            <a:r>
              <a:rPr b="1" i="0" lang="en-US" sz="2500" u="none" cap="none" strike="noStrike">
                <a:solidFill>
                  <a:srgbClr val="E57200"/>
                </a:solidFill>
                <a:latin typeface="Arial"/>
                <a:ea typeface="Arial"/>
                <a:cs typeface="Arial"/>
                <a:sym typeface="Arial"/>
              </a:rPr>
              <a:t>161</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Seminar pages</a:t>
            </a:r>
            <a:endParaRPr b="0" i="0" sz="2500" u="none" cap="none" strike="noStrike">
              <a:solidFill>
                <a:schemeClr val="dk1"/>
              </a:solidFill>
              <a:latin typeface="Arial"/>
              <a:ea typeface="Arial"/>
              <a:cs typeface="Arial"/>
              <a:sym typeface="Arial"/>
            </a:endParaRPr>
          </a:p>
        </p:txBody>
      </p:sp>
      <p:sp>
        <p:nvSpPr>
          <p:cNvPr id="249" name="Google Shape;249;p9"/>
          <p:cNvSpPr/>
          <p:nvPr/>
        </p:nvSpPr>
        <p:spPr>
          <a:xfrm>
            <a:off x="5029200" y="1325880"/>
            <a:ext cx="192024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861F41"/>
              </a:buClr>
              <a:buSzPts val="2500"/>
              <a:buFont typeface="Arial"/>
              <a:buNone/>
            </a:pPr>
            <a:r>
              <a:rPr b="1" i="0" lang="en-US" sz="2500" u="none" cap="none" strike="noStrike">
                <a:solidFill>
                  <a:srgbClr val="861F41"/>
                </a:solidFill>
                <a:latin typeface="Arial"/>
                <a:ea typeface="Arial"/>
                <a:cs typeface="Arial"/>
                <a:sym typeface="Arial"/>
              </a:rPr>
              <a:t>344</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SEO flags</a:t>
            </a:r>
            <a:endParaRPr b="0" i="0" sz="2500" u="none" cap="none" strike="noStrike">
              <a:solidFill>
                <a:schemeClr val="dk1"/>
              </a:solidFill>
              <a:latin typeface="Arial"/>
              <a:ea typeface="Arial"/>
              <a:cs typeface="Arial"/>
              <a:sym typeface="Arial"/>
            </a:endParaRPr>
          </a:p>
        </p:txBody>
      </p:sp>
      <p:sp>
        <p:nvSpPr>
          <p:cNvPr id="250" name="Google Shape;250;p9"/>
          <p:cNvSpPr/>
          <p:nvPr/>
        </p:nvSpPr>
        <p:spPr>
          <a:xfrm>
            <a:off x="7178040" y="1325880"/>
            <a:ext cx="1920240" cy="960120"/>
          </a:xfrm>
          <a:prstGeom prst="roundRect">
            <a:avLst>
              <a:gd fmla="val 7619" name="adj"/>
            </a:avLst>
          </a:prstGeom>
          <a:solidFill>
            <a:srgbClr val="FFFFFF"/>
          </a:solidFill>
          <a:ln cap="flat" cmpd="sng" w="10150">
            <a:solidFill>
              <a:srgbClr val="CFC8C0"/>
            </a:solidFill>
            <a:prstDash val="solid"/>
            <a:round/>
            <a:headEnd len="sm" w="sm" type="none"/>
            <a:tailEnd len="sm" w="sm" type="none"/>
          </a:ln>
        </p:spPr>
        <p:txBody>
          <a:bodyPr anchorCtr="0" anchor="ctr" bIns="750" lIns="750" spcFirstLastPara="1" rIns="750" wrap="square" tIns="750">
            <a:normAutofit/>
          </a:bodyPr>
          <a:lstStyle/>
          <a:p>
            <a:pPr indent="0" lvl="0" marL="0" marR="0" rtl="0" algn="ctr">
              <a:lnSpc>
                <a:spcPct val="100000"/>
              </a:lnSpc>
              <a:spcBef>
                <a:spcPts val="0"/>
              </a:spcBef>
              <a:spcAft>
                <a:spcPts val="0"/>
              </a:spcAft>
              <a:buClr>
                <a:srgbClr val="E57200"/>
              </a:buClr>
              <a:buSzPts val="2500"/>
              <a:buFont typeface="Arial"/>
              <a:buNone/>
            </a:pPr>
            <a:r>
              <a:rPr b="1" i="0" lang="en-US" sz="2500" u="none" cap="none" strike="noStrike">
                <a:solidFill>
                  <a:srgbClr val="E57200"/>
                </a:solidFill>
                <a:latin typeface="Arial"/>
                <a:ea typeface="Arial"/>
                <a:cs typeface="Arial"/>
                <a:sym typeface="Arial"/>
              </a:rPr>
              <a:t>359</a:t>
            </a:r>
            <a:endParaRPr b="0" i="0" sz="2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Governance flags</a:t>
            </a:r>
            <a:endParaRPr b="0" i="0" sz="2500" u="none" cap="none" strike="noStrike">
              <a:solidFill>
                <a:schemeClr val="dk1"/>
              </a:solidFill>
              <a:latin typeface="Arial"/>
              <a:ea typeface="Arial"/>
              <a:cs typeface="Arial"/>
              <a:sym typeface="Arial"/>
            </a:endParaRPr>
          </a:p>
        </p:txBody>
      </p:sp>
      <p:sp>
        <p:nvSpPr>
          <p:cNvPr id="251" name="Google Shape;251;p9"/>
          <p:cNvSpPr/>
          <p:nvPr/>
        </p:nvSpPr>
        <p:spPr>
          <a:xfrm>
            <a:off x="822960" y="2788920"/>
            <a:ext cx="5303520" cy="1143000"/>
          </a:xfrm>
          <a:prstGeom prst="roundRect">
            <a:avLst>
              <a:gd fmla="val 6400" name="adj"/>
            </a:avLst>
          </a:prstGeom>
          <a:solidFill>
            <a:srgbClr val="F4E6EC"/>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Validated finding</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The seminar landing page carries 137 broken-link flags. That single page should be reviewed before migration because it may inflate sitewide link-risk totals. Recommendation: rebuild or replace Seminar page.</a:t>
            </a:r>
            <a:endParaRPr b="0" i="0" sz="1150" u="none" cap="none" strike="noStrike">
              <a:solidFill>
                <a:schemeClr val="dk1"/>
              </a:solidFill>
              <a:latin typeface="Arial"/>
              <a:ea typeface="Arial"/>
              <a:cs typeface="Arial"/>
              <a:sym typeface="Arial"/>
            </a:endParaRPr>
          </a:p>
        </p:txBody>
      </p:sp>
      <p:sp>
        <p:nvSpPr>
          <p:cNvPr id="252" name="Google Shape;252;p9"/>
          <p:cNvSpPr/>
          <p:nvPr/>
        </p:nvSpPr>
        <p:spPr>
          <a:xfrm>
            <a:off x="6446520" y="2788920"/>
            <a:ext cx="4572000" cy="1143000"/>
          </a:xfrm>
          <a:prstGeom prst="roundRect">
            <a:avLst>
              <a:gd fmla="val 6400" name="adj"/>
            </a:avLst>
          </a:prstGeom>
          <a:solidFill>
            <a:srgbClr val="FFFFFF"/>
          </a:solidFill>
          <a:ln cap="flat" cmpd="sng" w="10150">
            <a:solidFill>
              <a:srgbClr val="CFC8C0"/>
            </a:solidFill>
            <a:prstDash val="solid"/>
            <a:round/>
            <a:headEnd len="sm" w="sm" type="none"/>
            <a:tailEnd len="sm" w="sm" type="none"/>
          </a:ln>
        </p:spPr>
        <p:txBody>
          <a:bodyPr anchorCtr="0" anchor="t" bIns="1775" lIns="1775" spcFirstLastPara="1" rIns="1775" wrap="square" tIns="1775">
            <a:normAutofit/>
          </a:bodyPr>
          <a:lstStyle/>
          <a:p>
            <a:pPr indent="0" lvl="0" marL="0" marR="0" rtl="0" algn="l">
              <a:lnSpc>
                <a:spcPct val="100000"/>
              </a:lnSpc>
              <a:spcBef>
                <a:spcPts val="0"/>
              </a:spcBef>
              <a:spcAft>
                <a:spcPts val="0"/>
              </a:spcAft>
              <a:buClr>
                <a:srgbClr val="861F41"/>
              </a:buClr>
              <a:buSzPts val="1150"/>
              <a:buFont typeface="Arial"/>
              <a:buNone/>
            </a:pPr>
            <a:r>
              <a:rPr b="1" i="0" lang="en-US" sz="1150" u="none" cap="none" strike="noStrike">
                <a:solidFill>
                  <a:srgbClr val="861F41"/>
                </a:solidFill>
                <a:latin typeface="Arial"/>
                <a:ea typeface="Arial"/>
                <a:cs typeface="Arial"/>
                <a:sym typeface="Arial"/>
              </a:rPr>
              <a:t>Recommended structure</a:t>
            </a:r>
            <a:endParaRPr b="0" i="0" sz="11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52525"/>
              </a:buClr>
              <a:buSzPts val="1050"/>
              <a:buFont typeface="Arial"/>
              <a:buNone/>
            </a:pPr>
            <a:r>
              <a:rPr b="0" i="0" lang="en-US" sz="1050" u="none" cap="none" strike="noStrike">
                <a:solidFill>
                  <a:srgbClr val="252525"/>
                </a:solidFill>
                <a:latin typeface="Arial"/>
                <a:ea typeface="Arial"/>
                <a:cs typeface="Arial"/>
                <a:sym typeface="Arial"/>
              </a:rPr>
              <a:t>Research should be governed as: Areas → Centers/Institutes → Faculty/labs → Active stories/grants → Seminar archive. Seminar pages should not drive the research IA.</a:t>
            </a:r>
            <a:endParaRPr b="0" i="0" sz="1150" u="none" cap="none" strike="noStrike">
              <a:solidFill>
                <a:schemeClr val="dk1"/>
              </a:solidFill>
              <a:latin typeface="Arial"/>
              <a:ea typeface="Arial"/>
              <a:cs typeface="Arial"/>
              <a:sym typeface="Arial"/>
            </a:endParaRPr>
          </a:p>
        </p:txBody>
      </p:sp>
      <p:sp>
        <p:nvSpPr>
          <p:cNvPr id="253" name="Google Shape;253;p9"/>
          <p:cNvSpPr/>
          <p:nvPr/>
        </p:nvSpPr>
        <p:spPr>
          <a:xfrm>
            <a:off x="914400" y="4343400"/>
            <a:ext cx="10012680" cy="246888"/>
          </a:xfrm>
          <a:prstGeom prst="rect">
            <a:avLst/>
          </a:prstGeom>
          <a:solidFill>
            <a:srgbClr val="861F41"/>
          </a:solidFill>
          <a:ln cap="flat" cmpd="sng" w="12700">
            <a:solidFill>
              <a:srgbClr val="861F41">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9"/>
          <p:cNvSpPr/>
          <p:nvPr/>
        </p:nvSpPr>
        <p:spPr>
          <a:xfrm>
            <a:off x="960120" y="4389120"/>
            <a:ext cx="3246120" cy="1828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Subtree</a:t>
            </a:r>
            <a:endParaRPr b="0" i="0" sz="850" u="none" cap="none" strike="noStrike">
              <a:solidFill>
                <a:schemeClr val="dk1"/>
              </a:solidFill>
              <a:latin typeface="Arial"/>
              <a:ea typeface="Arial"/>
              <a:cs typeface="Arial"/>
              <a:sym typeface="Arial"/>
            </a:endParaRPr>
          </a:p>
        </p:txBody>
      </p:sp>
      <p:sp>
        <p:nvSpPr>
          <p:cNvPr id="255" name="Google Shape;255;p9"/>
          <p:cNvSpPr/>
          <p:nvPr/>
        </p:nvSpPr>
        <p:spPr>
          <a:xfrm>
            <a:off x="4297680" y="4389120"/>
            <a:ext cx="3246120" cy="1828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Workbook scope</a:t>
            </a:r>
            <a:endParaRPr b="0" i="0" sz="850" u="none" cap="none" strike="noStrike">
              <a:solidFill>
                <a:schemeClr val="dk1"/>
              </a:solidFill>
              <a:latin typeface="Arial"/>
              <a:ea typeface="Arial"/>
              <a:cs typeface="Arial"/>
              <a:sym typeface="Arial"/>
            </a:endParaRPr>
          </a:p>
        </p:txBody>
      </p:sp>
      <p:sp>
        <p:nvSpPr>
          <p:cNvPr id="256" name="Google Shape;256;p9"/>
          <p:cNvSpPr/>
          <p:nvPr/>
        </p:nvSpPr>
        <p:spPr>
          <a:xfrm>
            <a:off x="7635240" y="4389120"/>
            <a:ext cx="3246120" cy="18288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Governance decision</a:t>
            </a:r>
            <a:endParaRPr b="0" i="0" sz="850" u="none" cap="none" strike="noStrike">
              <a:solidFill>
                <a:schemeClr val="dk1"/>
              </a:solidFill>
              <a:latin typeface="Arial"/>
              <a:ea typeface="Arial"/>
              <a:cs typeface="Arial"/>
              <a:sym typeface="Arial"/>
            </a:endParaRPr>
          </a:p>
        </p:txBody>
      </p:sp>
      <p:sp>
        <p:nvSpPr>
          <p:cNvPr id="257" name="Google Shape;257;p9"/>
          <p:cNvSpPr/>
          <p:nvPr/>
        </p:nvSpPr>
        <p:spPr>
          <a:xfrm>
            <a:off x="914400" y="4590288"/>
            <a:ext cx="10012680" cy="246888"/>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9"/>
          <p:cNvSpPr/>
          <p:nvPr/>
        </p:nvSpPr>
        <p:spPr>
          <a:xfrm>
            <a:off x="960120" y="4636008"/>
            <a:ext cx="324612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Research areas</a:t>
            </a:r>
            <a:endParaRPr b="0" i="0" sz="810" u="none" cap="none" strike="noStrike">
              <a:solidFill>
                <a:schemeClr val="dk1"/>
              </a:solidFill>
              <a:latin typeface="Arial"/>
              <a:ea typeface="Arial"/>
              <a:cs typeface="Arial"/>
              <a:sym typeface="Arial"/>
            </a:endParaRPr>
          </a:p>
        </p:txBody>
      </p:sp>
      <p:sp>
        <p:nvSpPr>
          <p:cNvPr id="259" name="Google Shape;259;p9"/>
          <p:cNvSpPr/>
          <p:nvPr/>
        </p:nvSpPr>
        <p:spPr>
          <a:xfrm>
            <a:off x="4297680" y="4636008"/>
            <a:ext cx="324612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10 pages</a:t>
            </a:r>
            <a:endParaRPr b="0" i="0" sz="810" u="none" cap="none" strike="noStrike">
              <a:solidFill>
                <a:schemeClr val="dk1"/>
              </a:solidFill>
              <a:latin typeface="Arial"/>
              <a:ea typeface="Arial"/>
              <a:cs typeface="Arial"/>
              <a:sym typeface="Arial"/>
            </a:endParaRPr>
          </a:p>
        </p:txBody>
      </p:sp>
      <p:sp>
        <p:nvSpPr>
          <p:cNvPr id="260" name="Google Shape;260;p9"/>
          <p:cNvSpPr/>
          <p:nvPr/>
        </p:nvSpPr>
        <p:spPr>
          <a:xfrm>
            <a:off x="7635240" y="4636008"/>
            <a:ext cx="324612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Keep; improve taxonomy and cross-link faculty</a:t>
            </a:r>
            <a:endParaRPr b="0" i="0" sz="810" u="none" cap="none" strike="noStrike">
              <a:solidFill>
                <a:schemeClr val="dk1"/>
              </a:solidFill>
              <a:latin typeface="Arial"/>
              <a:ea typeface="Arial"/>
              <a:cs typeface="Arial"/>
              <a:sym typeface="Arial"/>
            </a:endParaRPr>
          </a:p>
        </p:txBody>
      </p:sp>
      <p:sp>
        <p:nvSpPr>
          <p:cNvPr id="261" name="Google Shape;261;p9"/>
          <p:cNvSpPr/>
          <p:nvPr/>
        </p:nvSpPr>
        <p:spPr>
          <a:xfrm>
            <a:off x="914400" y="4837176"/>
            <a:ext cx="10012680" cy="246888"/>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9"/>
          <p:cNvSpPr/>
          <p:nvPr/>
        </p:nvSpPr>
        <p:spPr>
          <a:xfrm>
            <a:off x="960120" y="4882896"/>
            <a:ext cx="324612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Centers/institutes</a:t>
            </a:r>
            <a:endParaRPr b="0" i="0" sz="810" u="none" cap="none" strike="noStrike">
              <a:solidFill>
                <a:schemeClr val="dk1"/>
              </a:solidFill>
              <a:latin typeface="Arial"/>
              <a:ea typeface="Arial"/>
              <a:cs typeface="Arial"/>
              <a:sym typeface="Arial"/>
            </a:endParaRPr>
          </a:p>
        </p:txBody>
      </p:sp>
      <p:sp>
        <p:nvSpPr>
          <p:cNvPr id="263" name="Google Shape;263;p9"/>
          <p:cNvSpPr/>
          <p:nvPr/>
        </p:nvSpPr>
        <p:spPr>
          <a:xfrm>
            <a:off x="4297680" y="4882896"/>
            <a:ext cx="324612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Landing + links</a:t>
            </a:r>
            <a:endParaRPr b="0" i="0" sz="810" u="none" cap="none" strike="noStrike">
              <a:solidFill>
                <a:schemeClr val="dk1"/>
              </a:solidFill>
              <a:latin typeface="Arial"/>
              <a:ea typeface="Arial"/>
              <a:cs typeface="Arial"/>
              <a:sym typeface="Arial"/>
            </a:endParaRPr>
          </a:p>
        </p:txBody>
      </p:sp>
      <p:sp>
        <p:nvSpPr>
          <p:cNvPr id="264" name="Google Shape;264;p9"/>
          <p:cNvSpPr/>
          <p:nvPr/>
        </p:nvSpPr>
        <p:spPr>
          <a:xfrm>
            <a:off x="7635240" y="4882896"/>
            <a:ext cx="324612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Keep; validate external ownership</a:t>
            </a:r>
            <a:endParaRPr b="0" i="0" sz="810" u="none" cap="none" strike="noStrike">
              <a:solidFill>
                <a:schemeClr val="dk1"/>
              </a:solidFill>
              <a:latin typeface="Arial"/>
              <a:ea typeface="Arial"/>
              <a:cs typeface="Arial"/>
              <a:sym typeface="Arial"/>
            </a:endParaRPr>
          </a:p>
        </p:txBody>
      </p:sp>
      <p:sp>
        <p:nvSpPr>
          <p:cNvPr id="265" name="Google Shape;265;p9"/>
          <p:cNvSpPr/>
          <p:nvPr/>
        </p:nvSpPr>
        <p:spPr>
          <a:xfrm>
            <a:off x="914400" y="5084064"/>
            <a:ext cx="10012680" cy="246888"/>
          </a:xfrm>
          <a:prstGeom prst="rect">
            <a:avLst/>
          </a:prstGeom>
          <a:solidFill>
            <a:srgbClr val="FFFFFF"/>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9"/>
          <p:cNvSpPr/>
          <p:nvPr/>
        </p:nvSpPr>
        <p:spPr>
          <a:xfrm>
            <a:off x="960120" y="5129784"/>
            <a:ext cx="324612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Seminars</a:t>
            </a:r>
            <a:endParaRPr b="0" i="0" sz="810" u="none" cap="none" strike="noStrike">
              <a:solidFill>
                <a:schemeClr val="dk1"/>
              </a:solidFill>
              <a:latin typeface="Arial"/>
              <a:ea typeface="Arial"/>
              <a:cs typeface="Arial"/>
              <a:sym typeface="Arial"/>
            </a:endParaRPr>
          </a:p>
        </p:txBody>
      </p:sp>
      <p:sp>
        <p:nvSpPr>
          <p:cNvPr id="267" name="Google Shape;267;p9"/>
          <p:cNvSpPr/>
          <p:nvPr/>
        </p:nvSpPr>
        <p:spPr>
          <a:xfrm>
            <a:off x="4297680" y="5129784"/>
            <a:ext cx="324612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161 pages</a:t>
            </a:r>
            <a:endParaRPr b="0" i="0" sz="810" u="none" cap="none" strike="noStrike">
              <a:solidFill>
                <a:schemeClr val="dk1"/>
              </a:solidFill>
              <a:latin typeface="Arial"/>
              <a:ea typeface="Arial"/>
              <a:cs typeface="Arial"/>
              <a:sym typeface="Arial"/>
            </a:endParaRPr>
          </a:p>
        </p:txBody>
      </p:sp>
      <p:sp>
        <p:nvSpPr>
          <p:cNvPr id="268" name="Google Shape;268;p9"/>
          <p:cNvSpPr/>
          <p:nvPr/>
        </p:nvSpPr>
        <p:spPr>
          <a:xfrm>
            <a:off x="7635240" y="5129784"/>
            <a:ext cx="324612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Archive with filters, redirects, and date display</a:t>
            </a:r>
            <a:endParaRPr b="0" i="0" sz="810" u="none" cap="none" strike="noStrike">
              <a:solidFill>
                <a:schemeClr val="dk1"/>
              </a:solidFill>
              <a:latin typeface="Arial"/>
              <a:ea typeface="Arial"/>
              <a:cs typeface="Arial"/>
              <a:sym typeface="Arial"/>
            </a:endParaRPr>
          </a:p>
        </p:txBody>
      </p:sp>
      <p:sp>
        <p:nvSpPr>
          <p:cNvPr id="269" name="Google Shape;269;p9"/>
          <p:cNvSpPr/>
          <p:nvPr/>
        </p:nvSpPr>
        <p:spPr>
          <a:xfrm>
            <a:off x="914400" y="5330952"/>
            <a:ext cx="10012680" cy="246888"/>
          </a:xfrm>
          <a:prstGeom prst="rect">
            <a:avLst/>
          </a:prstGeom>
          <a:solidFill>
            <a:srgbClr val="FFF8F0"/>
          </a:solidFill>
          <a:ln cap="flat" cmpd="sng" w="9525">
            <a:solidFill>
              <a:srgbClr val="CFC8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 name="Google Shape;270;p9"/>
          <p:cNvSpPr/>
          <p:nvPr/>
        </p:nvSpPr>
        <p:spPr>
          <a:xfrm>
            <a:off x="960120" y="5376672"/>
            <a:ext cx="324612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Grantline</a:t>
            </a:r>
            <a:endParaRPr b="0" i="0" sz="810" u="none" cap="none" strike="noStrike">
              <a:solidFill>
                <a:schemeClr val="dk1"/>
              </a:solidFill>
              <a:latin typeface="Arial"/>
              <a:ea typeface="Arial"/>
              <a:cs typeface="Arial"/>
              <a:sym typeface="Arial"/>
            </a:endParaRPr>
          </a:p>
        </p:txBody>
      </p:sp>
      <p:sp>
        <p:nvSpPr>
          <p:cNvPr id="271" name="Google Shape;271;p9"/>
          <p:cNvSpPr/>
          <p:nvPr/>
        </p:nvSpPr>
        <p:spPr>
          <a:xfrm>
            <a:off x="4297680" y="5376672"/>
            <a:ext cx="324612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5 pages</a:t>
            </a:r>
            <a:endParaRPr b="0" i="0" sz="810" u="none" cap="none" strike="noStrike">
              <a:solidFill>
                <a:schemeClr val="dk1"/>
              </a:solidFill>
              <a:latin typeface="Arial"/>
              <a:ea typeface="Arial"/>
              <a:cs typeface="Arial"/>
              <a:sym typeface="Arial"/>
            </a:endParaRPr>
          </a:p>
        </p:txBody>
      </p:sp>
      <p:sp>
        <p:nvSpPr>
          <p:cNvPr id="272" name="Google Shape;272;p9"/>
          <p:cNvSpPr/>
          <p:nvPr/>
        </p:nvSpPr>
        <p:spPr>
          <a:xfrm>
            <a:off x="7635240" y="5376672"/>
            <a:ext cx="3246120" cy="173736"/>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252525"/>
              </a:buClr>
              <a:buSzPts val="810"/>
              <a:buFont typeface="Arial"/>
              <a:buNone/>
            </a:pPr>
            <a:r>
              <a:rPr b="0" i="0" lang="en-US" sz="810" u="none" cap="none" strike="noStrike">
                <a:solidFill>
                  <a:srgbClr val="252525"/>
                </a:solidFill>
                <a:latin typeface="Arial"/>
                <a:ea typeface="Arial"/>
                <a:cs typeface="Arial"/>
                <a:sym typeface="Arial"/>
              </a:rPr>
              <a:t>Decide whether program remains current</a:t>
            </a:r>
            <a:endParaRPr b="0" i="0" sz="810" u="none" cap="none" strike="noStrike">
              <a:solidFill>
                <a:schemeClr val="dk1"/>
              </a:solidFill>
              <a:latin typeface="Arial"/>
              <a:ea typeface="Arial"/>
              <a:cs typeface="Arial"/>
              <a:sym typeface="Arial"/>
            </a:endParaRPr>
          </a:p>
        </p:txBody>
      </p:sp>
      <p:sp>
        <p:nvSpPr>
          <p:cNvPr id="273" name="Google Shape;273;p9"/>
          <p:cNvSpPr/>
          <p:nvPr/>
        </p:nvSpPr>
        <p:spPr>
          <a:xfrm>
            <a:off x="502920" y="6473952"/>
            <a:ext cx="8046720" cy="20116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CS web governance audit • Workbook export 2026-06-15</a:t>
            </a:r>
            <a:endParaRPr b="0" i="0" sz="750" u="none" cap="none" strike="noStrike">
              <a:solidFill>
                <a:schemeClr val="dk1"/>
              </a:solidFill>
              <a:latin typeface="Arial"/>
              <a:ea typeface="Arial"/>
              <a:cs typeface="Arial"/>
              <a:sym typeface="Arial"/>
            </a:endParaRPr>
          </a:p>
        </p:txBody>
      </p:sp>
      <p:sp>
        <p:nvSpPr>
          <p:cNvPr id="274" name="Google Shape;274;p9"/>
          <p:cNvSpPr/>
          <p:nvPr/>
        </p:nvSpPr>
        <p:spPr>
          <a:xfrm>
            <a:off x="11338560" y="6473952"/>
            <a:ext cx="365760" cy="20116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0756D"/>
              </a:buClr>
              <a:buSzPts val="750"/>
              <a:buFont typeface="Arial"/>
              <a:buNone/>
            </a:pPr>
            <a:r>
              <a:rPr b="0" i="0" lang="en-US" sz="750" u="none" cap="none" strike="noStrike">
                <a:solidFill>
                  <a:srgbClr val="80756D"/>
                </a:solidFill>
                <a:latin typeface="Arial"/>
                <a:ea typeface="Arial"/>
                <a:cs typeface="Arial"/>
                <a:sym typeface="Arial"/>
              </a:rPr>
              <a:t>9</a:t>
            </a:r>
            <a:endParaRPr b="0" i="0" sz="750" u="none" cap="none" strike="noStrik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2026-06-17T16:51:11Z</dcterms:created>
  <dc:creator>OpenAI</dc:creator>
</cp:coreProperties>
</file>